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 id="2147483666"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Lst>
  <p:sldSz cy="6858000" cx="9144000"/>
  <p:notesSz cx="6858000" cy="9144000"/>
  <p:embeddedFontLst>
    <p:embeddedFont>
      <p:font typeface="Arial Narrow"/>
      <p:regular r:id="rId55"/>
      <p:bold r:id="rId56"/>
      <p:italic r:id="rId57"/>
      <p:boldItalic r:id="rId58"/>
    </p:embeddedFont>
    <p:embeddedFont>
      <p:font typeface="Tahoma"/>
      <p:regular r:id="rId59"/>
      <p:bold r:id="rId60"/>
    </p:embeddedFont>
    <p:embeddedFont>
      <p:font typeface="Nunito Sans"/>
      <p:regular r:id="rId61"/>
      <p:bold r:id="rId62"/>
      <p:italic r:id="rId63"/>
      <p:boldItalic r:id="rId6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 uri="GoogleSlidesCustomDataVersion2">
      <go:slidesCustomData xmlns:go="http://customooxmlschemas.google.com/" r:id="rId65" roundtripDataSignature="AMtx7mgQDXsM4a9pQeeGp//Il5KGme6cBQ=="/>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3" name="Anonymous"/>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NunitoSans-bold.fntdata"/><Relationship Id="rId61" Type="http://schemas.openxmlformats.org/officeDocument/2006/relationships/font" Target="fonts/NunitoSans-regular.fntdata"/><Relationship Id="rId20" Type="http://schemas.openxmlformats.org/officeDocument/2006/relationships/slide" Target="slides/slide13.xml"/><Relationship Id="rId64" Type="http://schemas.openxmlformats.org/officeDocument/2006/relationships/font" Target="fonts/NunitoSans-boldItalic.fntdata"/><Relationship Id="rId63" Type="http://schemas.openxmlformats.org/officeDocument/2006/relationships/font" Target="fonts/NunitoSans-italic.fntdata"/><Relationship Id="rId22" Type="http://schemas.openxmlformats.org/officeDocument/2006/relationships/slide" Target="slides/slide15.xml"/><Relationship Id="rId21" Type="http://schemas.openxmlformats.org/officeDocument/2006/relationships/slide" Target="slides/slide14.xml"/><Relationship Id="rId65" Type="http://customschemas.google.com/relationships/presentationmetadata" Target="metadata"/><Relationship Id="rId24" Type="http://schemas.openxmlformats.org/officeDocument/2006/relationships/slide" Target="slides/slide17.xml"/><Relationship Id="rId23" Type="http://schemas.openxmlformats.org/officeDocument/2006/relationships/slide" Target="slides/slide16.xml"/><Relationship Id="rId60" Type="http://schemas.openxmlformats.org/officeDocument/2006/relationships/font" Target="fonts/Tahoma-bold.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font" Target="fonts/ArialNarrow-regular.fntdata"/><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font" Target="fonts/ArialNarrow-italic.fntdata"/><Relationship Id="rId12" Type="http://schemas.openxmlformats.org/officeDocument/2006/relationships/slide" Target="slides/slide5.xml"/><Relationship Id="rId56" Type="http://schemas.openxmlformats.org/officeDocument/2006/relationships/font" Target="fonts/ArialNarrow-bold.fntdata"/><Relationship Id="rId15" Type="http://schemas.openxmlformats.org/officeDocument/2006/relationships/slide" Target="slides/slide8.xml"/><Relationship Id="rId59" Type="http://schemas.openxmlformats.org/officeDocument/2006/relationships/font" Target="fonts/Tahoma-regular.fntdata"/><Relationship Id="rId14" Type="http://schemas.openxmlformats.org/officeDocument/2006/relationships/slide" Target="slides/slide7.xml"/><Relationship Id="rId58" Type="http://schemas.openxmlformats.org/officeDocument/2006/relationships/font" Target="fonts/ArialNarrow-bold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18-05-15T10:26:26.388">
    <p:pos x="3116" y="1407"/>
    <p:text>Kết luận về nguy cơ</p:text>
    <p:extLst>
      <p:ext uri="{C676402C-5697-4E1C-873F-D02D1690AC5C}">
        <p15:threadingInfo timeZoneBias="0"/>
      </p:ext>
      <p:ext uri="http://customooxmlschemas.google.com/">
        <go:slidesCustomData xmlns:go="http://customooxmlschemas.google.com/" commentPostId="AAAA41_pJbU"/>
      </p:ext>
    </p:extLs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18-05-15T10:33:41.258">
    <p:pos x="4147" y="921"/>
    <p:text>Cho thêm hình camera router có lỗ hổng
- So sánh tỷ lệ lổ hổng với tỷ lệ dân số</p:text>
    <p:extLst>
      <p:ext uri="{C676402C-5697-4E1C-873F-D02D1690AC5C}">
        <p15:threadingInfo timeZoneBias="0"/>
      </p:ext>
      <p:ext uri="http://customooxmlschemas.google.com/">
        <go:slidesCustomData xmlns:go="http://customooxmlschemas.google.com/" commentPostId="AAAA41_pJbY"/>
      </p:ext>
    </p:extLst>
  </p:cm>
  <p:cm authorId="0" idx="3" dt="2018-05-15T10:29:26.233">
    <p:pos x="4003" y="825"/>
    <p:text>Các lỗ hổng ở VN</p:text>
    <p:extLst>
      <p:ext uri="{C676402C-5697-4E1C-873F-D02D1690AC5C}">
        <p15:threadingInfo timeZoneBias="0"/>
      </p:ext>
      <p:ext uri="http://customooxmlschemas.google.com/">
        <go:slidesCustomData xmlns:go="http://customooxmlschemas.google.com/" commentPostId="AAAA41_pJbc"/>
      </p:ext>
    </p:extLst>
  </p:cm>
</p:cmLst>
</file>

<file path=ppt/media/image1.jp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jpg>
</file>

<file path=ppt/media/image19.jpg>
</file>

<file path=ppt/media/image2.gif>
</file>

<file path=ppt/media/image20.gif>
</file>

<file path=ppt/media/image21.png>
</file>

<file path=ppt/media/image22.jpg>
</file>

<file path=ppt/media/image23.png>
</file>

<file path=ppt/media/image24.png>
</file>

<file path=ppt/media/image25.jpg>
</file>

<file path=ppt/media/image26.jpg>
</file>

<file path=ppt/media/image27.jpg>
</file>

<file path=ppt/media/image28.jpg>
</file>

<file path=ppt/media/image29.jpg>
</file>

<file path=ppt/media/image3.jpg>
</file>

<file path=ppt/media/image30.png>
</file>

<file path=ppt/media/image31.png>
</file>

<file path=ppt/media/image32.png>
</file>

<file path=ppt/media/image33.png>
</file>

<file path=ppt/media/image34.png>
</file>

<file path=ppt/media/image35.jpg>
</file>

<file path=ppt/media/image36.jpg>
</file>

<file path=ppt/media/image37.jpg>
</file>

<file path=ppt/media/image38.jpg>
</file>

<file path=ppt/media/image39.jpg>
</file>

<file path=ppt/media/image4.jpg>
</file>

<file path=ppt/media/image40.jpg>
</file>

<file path=ppt/media/image41.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viettimes.vn/tags/SW9U/iot.html" TargetMode="Externa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4" name="Google Shape;84;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5" name="Google Shape;85;p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7" name="Google Shape;197;p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http://m.tinngan.vn/%27Trung-Quoc-co-hang-ngan-hacker-chuyen-tan-cong-mang%27_0-150-0-384264.html</a:t>
            </a:r>
            <a:endParaRPr/>
          </a:p>
          <a:p>
            <a:pPr indent="0" lvl="0" marL="0" rtl="0" algn="l">
              <a:spcBef>
                <a:spcPts val="0"/>
              </a:spcBef>
              <a:spcAft>
                <a:spcPts val="0"/>
              </a:spcAft>
              <a:buNone/>
            </a:pPr>
            <a:r>
              <a:rPr lang="en-US"/>
              <a:t>https://dl.dropboxusercontent.com/u/72247729/Mandiant%20Report%20about%20APT1%20of%20China%20to%20US.pdf</a:t>
            </a:r>
            <a:endParaRPr/>
          </a:p>
          <a:p>
            <a:pPr indent="0" lvl="0" marL="0" rtl="0" algn="l">
              <a:spcBef>
                <a:spcPts val="0"/>
              </a:spcBef>
              <a:spcAft>
                <a:spcPts val="0"/>
              </a:spcAft>
              <a:buNone/>
            </a:pPr>
            <a:r>
              <a:rPr lang="en-US"/>
              <a:t>Thuật ngữ </a:t>
            </a:r>
            <a:r>
              <a:rPr b="1" lang="en-US"/>
              <a:t>APT</a:t>
            </a:r>
            <a:r>
              <a:rPr lang="en-US"/>
              <a:t> (Advanced Persistent Threat) được dùng để chỉ kiểu tấn công dai dẳng và có chủ đích vào một thực thể. Kẻ tấn công có thể được hỗ trợ bởi chính phủ của một nước nào đó nhằm tìm kiếm thông tin tình báo từ một chính phủ nước khác. Tuy nhiên không loại trừ mục tiêu tấn công có thể chỉ </a:t>
            </a:r>
            <a:r>
              <a:rPr b="1" lang="en-US"/>
              <a:t>là</a:t>
            </a:r>
            <a:r>
              <a:rPr lang="en-US"/>
              <a:t> một tổ chức tư nhân.</a:t>
            </a:r>
            <a:endParaRPr/>
          </a:p>
          <a:p>
            <a:pPr indent="0" lvl="0" marL="0" rtl="0" algn="l">
              <a:spcBef>
                <a:spcPts val="0"/>
              </a:spcBef>
              <a:spcAft>
                <a:spcPts val="0"/>
              </a:spcAft>
              <a:buNone/>
            </a:pPr>
            <a:r>
              <a:t/>
            </a:r>
            <a:endParaRPr/>
          </a:p>
        </p:txBody>
      </p:sp>
      <p:sp>
        <p:nvSpPr>
          <p:cNvPr id="198" name="Google Shape;198;p1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6" name="Google Shape;206;p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http://m.tinngan.vn/%27Trung-Quoc-co-hang-ngan-hacker-chuyen-tan-cong-mang%27_0-150-0-384264.html</a:t>
            </a:r>
            <a:endParaRPr/>
          </a:p>
          <a:p>
            <a:pPr indent="0" lvl="0" marL="0" rtl="0" algn="l">
              <a:spcBef>
                <a:spcPts val="0"/>
              </a:spcBef>
              <a:spcAft>
                <a:spcPts val="0"/>
              </a:spcAft>
              <a:buNone/>
            </a:pPr>
            <a:r>
              <a:rPr lang="en-US"/>
              <a:t>https://dl.dropboxusercontent.com/u/72247729/Mandiant%20Report%20about%20APT1%20of%20China%20to%20US.pdf</a:t>
            </a:r>
            <a:endParaRPr/>
          </a:p>
          <a:p>
            <a:pPr indent="0" lvl="0" marL="0" rtl="0" algn="l">
              <a:spcBef>
                <a:spcPts val="0"/>
              </a:spcBef>
              <a:spcAft>
                <a:spcPts val="0"/>
              </a:spcAft>
              <a:buNone/>
            </a:pPr>
            <a:r>
              <a:rPr lang="en-US"/>
              <a:t>Thuật ngữ </a:t>
            </a:r>
            <a:r>
              <a:rPr b="1" lang="en-US"/>
              <a:t>APT</a:t>
            </a:r>
            <a:r>
              <a:rPr lang="en-US"/>
              <a:t> (Advanced Persistent Threat) được dùng để chỉ kiểu tấn công dai dẳng và có chủ đích vào một thực thể. Kẻ tấn công có thể được hỗ trợ bởi chính phủ của một nước nào đó nhằm tìm kiếm thông tin tình báo từ một chính phủ nước khác. Tuy nhiên không loại trừ mục tiêu tấn công có thể chỉ </a:t>
            </a:r>
            <a:r>
              <a:rPr b="1" lang="en-US"/>
              <a:t>là</a:t>
            </a:r>
            <a:r>
              <a:rPr lang="en-US"/>
              <a:t> một tổ chức tư nhân.</a:t>
            </a:r>
            <a:endParaRPr/>
          </a:p>
          <a:p>
            <a:pPr indent="0" lvl="0" marL="0" rtl="0" algn="l">
              <a:spcBef>
                <a:spcPts val="0"/>
              </a:spcBef>
              <a:spcAft>
                <a:spcPts val="0"/>
              </a:spcAft>
              <a:buNone/>
            </a:pPr>
            <a:r>
              <a:t/>
            </a:r>
            <a:endParaRPr/>
          </a:p>
        </p:txBody>
      </p:sp>
      <p:sp>
        <p:nvSpPr>
          <p:cNvPr id="207" name="Google Shape;207;p1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5" name="Google Shape;215;p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http://dantri.com.vn/suc-manh-tri-thuc/gan-5-trieu-tai-khoan-va-mat-khau-gmail-bi-dang-tai-cong-khai-len-internet-941885.htm</a:t>
            </a:r>
            <a:endParaRPr/>
          </a:p>
          <a:p>
            <a:pPr indent="0" lvl="0" marL="0" rtl="0" algn="l">
              <a:spcBef>
                <a:spcPts val="0"/>
              </a:spcBef>
              <a:spcAft>
                <a:spcPts val="0"/>
              </a:spcAft>
              <a:buNone/>
            </a:pPr>
            <a:r>
              <a:t/>
            </a:r>
            <a:endParaRPr/>
          </a:p>
        </p:txBody>
      </p:sp>
      <p:sp>
        <p:nvSpPr>
          <p:cNvPr id="216" name="Google Shape;216;p1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3" name="Google Shape;223;p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http://www.pcworld.com.vn/articles/cong-nghe/an-ninh-mang/2015/06/1239484/kaspersky-bi-tan-cong-mang-trong-thoi-gian-dai/</a:t>
            </a:r>
            <a:endParaRPr/>
          </a:p>
        </p:txBody>
      </p:sp>
      <p:sp>
        <p:nvSpPr>
          <p:cNvPr id="224" name="Google Shape;224;p1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2" name="Google Shape;232;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1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9" name="Google Shape;239;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6" name="Google Shape;246;p1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Theo </a:t>
            </a:r>
            <a:r>
              <a:rPr i="1" lang="en-US"/>
              <a:t>Business Insider</a:t>
            </a:r>
            <a:r>
              <a:rPr lang="en-US"/>
              <a:t>, Nicole Eagan, CEO của công ty an ninh mạng Darktrace, mới đây đã tiết lộ vụ tấn công hi hữu. Cụ thể, một sòng bạc đã trở thành nạn nhân của tin tặc khi kẻ gian tìm được lổ hổng thông qua một chiếc nhiệt kế thông minh được dùng để theo dõi nước trong hồ cá đặt ngay giữa sảnh. "Những kẻ tấn công đã sử dụng nhiệt kế thông minh để xâm nhập vào mạng nội bộ", Eagan chia sẻ. "Sau đó chúng tìm thông tin cá nhân của những tay chơi bạc lớn rồi lấy dữ liệu ra theo cách đã đi vào, qua nhiệt kế, rồi tải lên hệ thống lưu trữ đám mây".</a:t>
            </a:r>
            <a:endParaRPr/>
          </a:p>
          <a:p>
            <a:pPr indent="0" lvl="0" marL="0" rtl="0" algn="l">
              <a:spcBef>
                <a:spcPts val="0"/>
              </a:spcBef>
              <a:spcAft>
                <a:spcPts val="0"/>
              </a:spcAft>
              <a:buNone/>
            </a:pPr>
            <a:r>
              <a:rPr lang="en-US"/>
              <a:t>Dữ liệu bị lấy có thể là thông tin về một số khách hàng chi tiêu nhiều nhất trong casino, cùng với các thông tin cá nhân khác. Tất cả được thực hiện nhờ việc kiểm soát một thiết bị IoT.</a:t>
            </a:r>
            <a:endParaRPr/>
          </a:p>
          <a:p>
            <a:pPr indent="0" lvl="0" marL="0" rtl="0" algn="l">
              <a:spcBef>
                <a:spcPts val="0"/>
              </a:spcBef>
              <a:spcAft>
                <a:spcPts val="0"/>
              </a:spcAft>
              <a:buNone/>
            </a:pPr>
            <a:r>
              <a:rPr lang="en-US"/>
              <a:t>Theo Eagan, sự gia tăng mạnh mẽ của các thiết bị kết nối thông minh như đèn, nhiệt kế... khiến cho mọi người dễ bị tấn công mạng hơn và đây là một ví dụ điển hình về rủi ro có thể xảy ra.</a:t>
            </a:r>
            <a:endParaRPr/>
          </a:p>
          <a:p>
            <a:pPr indent="0" lvl="0" marL="0" rtl="0" algn="l">
              <a:spcBef>
                <a:spcPts val="0"/>
              </a:spcBef>
              <a:spcAft>
                <a:spcPts val="0"/>
              </a:spcAft>
              <a:buNone/>
            </a:pPr>
            <a:r>
              <a:rPr lang="en-US"/>
              <a:t>"Có rất nhiều thiết bị IoT, từ bộ đo nhiệt, hệ thống làm lạnh, hệ thống HVAC (Heating, Ventilation and Air conditioning - Nhiệt, thông gió và điều hòa không khí), đến những người mang thiết bị hỗ trợ Alexa của họ vào văn phòng", CEO này cho biết. "Nó mở rộng phạm vi tấn công và hầu hết những thiết bị này không được bảo vệ bởi các hệ thống phòng thủ truyền thống".</a:t>
            </a:r>
            <a:endParaRPr/>
          </a:p>
          <a:p>
            <a:pPr indent="0" lvl="0" marL="0" rtl="0" algn="l">
              <a:spcBef>
                <a:spcPts val="0"/>
              </a:spcBef>
              <a:spcAft>
                <a:spcPts val="0"/>
              </a:spcAft>
              <a:buNone/>
            </a:pPr>
            <a:r>
              <a:rPr lang="en-US"/>
              <a:t>Cụ thể hơn, đó là việc các thiết bị IoT hiện nay có xu hướng được thiết kế rất cơ bản, không bao gồm các tính năng bảo mật bổ sung ngoài giao thức WPA2 phổ biến của mạng Wi-Fi. Mà trên thực tế, đây cũng không phải là một lớp bảo mật hoàn hảo. Tất nhiên, chúng đang được cải tiến để trở nên an toàn hơn, nhưng thế vẫn chưa đủ để tách xa khỏi sự dòm ngó của những kẻ tin tặc.</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1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6" name="Google Shape;256;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1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3" name="Google Shape;263;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1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0" name="Google Shape;270;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2" name="Google Shape;92;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3" name="Google Shape;93;p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1" name="Google Shape;281;p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2" name="Google Shape;282;p2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0" name="Google Shape;290;p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1" name="Google Shape;291;p2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9" name="Google Shape;299;p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0" name="Google Shape;300;p2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8" name="Google Shape;308;p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9" name="Google Shape;309;p2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7" name="Google Shape;317;p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i="0" lang="en-US"/>
              <a:t>Điểm yếu bảo mật ở Việt Nam:</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Theo thống kê của Cục ATTT, trong </a:t>
            </a:r>
            <a:r>
              <a:rPr b="1" lang="en-US"/>
              <a:t>316 ngàn camera giám sát được kết nối và công khai </a:t>
            </a:r>
            <a:r>
              <a:rPr lang="en-US"/>
              <a:t>trên mạng Internet thì có hơn </a:t>
            </a:r>
            <a:r>
              <a:rPr b="1" lang="en-US"/>
              <a:t>147 ngàn </a:t>
            </a:r>
            <a:r>
              <a:rPr lang="en-US"/>
              <a:t>thiết bị có </a:t>
            </a:r>
            <a:r>
              <a:rPr b="1" lang="en-US"/>
              <a:t>lỗ hổng</a:t>
            </a:r>
            <a:r>
              <a:rPr lang="en-US"/>
              <a:t>, chiếm </a:t>
            </a:r>
            <a:r>
              <a:rPr b="1" lang="en-US"/>
              <a:t>47%</a:t>
            </a:r>
            <a:r>
              <a:rPr lang="en-US"/>
              <a:t>; về các thiết bị router</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Kết quả nghiên cứu của Bkav hồi năm 2016 cho thấy: có hơn </a:t>
            </a:r>
            <a:r>
              <a:rPr b="1" lang="en-US"/>
              <a:t>5,6 triệu router</a:t>
            </a:r>
            <a:r>
              <a:rPr lang="en-US"/>
              <a:t> trên khắp thế giới có lỗ hổng, riêng tại Việt Nam con số này là </a:t>
            </a:r>
            <a:r>
              <a:rPr b="1" lang="en-US"/>
              <a:t>300 nghìn</a:t>
            </a:r>
            <a:r>
              <a:rPr lang="en-US"/>
              <a:t>, tương đương với 300 nghìn hệ thống mạng đang trong tình trạng bỏ ngỏ.</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Thiếu bảo mật: default password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p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8" name="Google Shape;328;p2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95250" lvl="0" marL="171450" rtl="0" algn="l">
              <a:spcBef>
                <a:spcPts val="0"/>
              </a:spcBef>
              <a:spcAft>
                <a:spcPts val="0"/>
              </a:spcAft>
              <a:buClr>
                <a:schemeClr val="dk1"/>
              </a:buClr>
              <a:buSzPts val="1200"/>
              <a:buFont typeface="Arial"/>
              <a:buNone/>
            </a:pPr>
            <a:r>
              <a:t/>
            </a:r>
            <a:endParaRPr/>
          </a:p>
        </p:txBody>
      </p:sp>
      <p:sp>
        <p:nvSpPr>
          <p:cNvPr id="329" name="Google Shape;329;p2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0" name="Google Shape;350;p2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1" name="Google Shape;351;p2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solidFill>
                  <a:srgbClr val="000000"/>
                </a:solidFill>
              </a:rPr>
              <a:t>‹#›</a:t>
            </a:fld>
            <a:endParaRPr>
              <a:solidFill>
                <a:srgbClr val="000000"/>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2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2" name="Google Shape;362;p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2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9" name="Google Shape;369;p2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Translated by Google.</a:t>
            </a:r>
            <a:endParaRPr/>
          </a:p>
        </p:txBody>
      </p:sp>
      <p:sp>
        <p:nvSpPr>
          <p:cNvPr id="370" name="Google Shape;370;p2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p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8" name="Google Shape;378;p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Cùng biểu diễn một đơn vị: trong chữ số thập phân ta cùng ký hiệu 1, còn trong hệ đếm La Mã lại dùng ký hiệu I.</a:t>
            </a:r>
            <a:endParaRPr/>
          </a:p>
          <a:p>
            <a:pPr indent="0" lvl="0" marL="0" rtl="0" algn="l">
              <a:spcBef>
                <a:spcPts val="0"/>
              </a:spcBef>
              <a:spcAft>
                <a:spcPts val="0"/>
              </a:spcAft>
              <a:buNone/>
            </a:pPr>
            <a:r>
              <a:rPr b="0" i="0" lang="en-US" sz="1800">
                <a:solidFill>
                  <a:srgbClr val="000000"/>
                </a:solidFill>
                <a:latin typeface="Times New Roman"/>
                <a:ea typeface="Times New Roman"/>
                <a:cs typeface="Times New Roman"/>
                <a:sym typeface="Times New Roman"/>
              </a:rPr>
              <a:t>Chẳng hạn ký hiệu "V“:  trong hệ đếm La Mã mang ý nghĩa là 5 đơn vị nhưng trong hệ thống chữ La tinh nó mang nghĩa là chữ cái V</a:t>
            </a:r>
            <a:r>
              <a:rPr lang="en-US"/>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Cũng là gật đầu:  đối với nhiều dân tộc trên thế giới thì đó là tín hiệu thể hiện sự đồng tình; nhưng ngược lại, đối với người Hy Lạp, gật đầu để biểu lộ sự bất đồng.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br>
              <a:rPr lang="en-US"/>
            </a:br>
            <a:br>
              <a:rPr lang="en-US"/>
            </a:br>
            <a:endParaRPr/>
          </a:p>
        </p:txBody>
      </p:sp>
      <p:sp>
        <p:nvSpPr>
          <p:cNvPr id="379" name="Google Shape;379;p2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9" name="Google Shape;99;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95250" lvl="0" marL="171450" rtl="0" algn="l">
              <a:spcBef>
                <a:spcPts val="0"/>
              </a:spcBef>
              <a:spcAft>
                <a:spcPts val="0"/>
              </a:spcAft>
              <a:buClr>
                <a:schemeClr val="dk1"/>
              </a:buClr>
              <a:buSzPts val="1200"/>
              <a:buFont typeface="Arial"/>
              <a:buNone/>
            </a:pPr>
            <a:r>
              <a:t/>
            </a:r>
            <a:endParaRPr/>
          </a:p>
        </p:txBody>
      </p:sp>
      <p:sp>
        <p:nvSpPr>
          <p:cNvPr id="100" name="Google Shape;100;p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p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6" name="Google Shape;386;p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Có hợp lý không?</a:t>
            </a:r>
            <a:endParaRPr/>
          </a:p>
        </p:txBody>
      </p:sp>
      <p:sp>
        <p:nvSpPr>
          <p:cNvPr id="387" name="Google Shape;387;p3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p3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5" name="Google Shape;395;p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p3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2" name="Google Shape;402;p3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p3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0" name="Google Shape;410;p3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http://www.jaringankita.com/blog/wan-network-protocols</a:t>
            </a:r>
            <a:endParaRPr/>
          </a:p>
        </p:txBody>
      </p:sp>
      <p:sp>
        <p:nvSpPr>
          <p:cNvPr id="411" name="Google Shape;411;p3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p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0" name="Google Shape;420;p3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http://wirelesscabin.triagnosys.com/html/demo.html</a:t>
            </a:r>
            <a:endParaRPr/>
          </a:p>
        </p:txBody>
      </p:sp>
      <p:sp>
        <p:nvSpPr>
          <p:cNvPr id="421" name="Google Shape;421;p3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p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8" name="Google Shape;428;p3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95250" lvl="0" marL="171450" rtl="0" algn="l">
              <a:spcBef>
                <a:spcPts val="0"/>
              </a:spcBef>
              <a:spcAft>
                <a:spcPts val="0"/>
              </a:spcAft>
              <a:buClr>
                <a:schemeClr val="dk1"/>
              </a:buClr>
              <a:buSzPts val="1200"/>
              <a:buFont typeface="Arial"/>
              <a:buNone/>
            </a:pPr>
            <a:r>
              <a:t/>
            </a:r>
            <a:endParaRPr/>
          </a:p>
        </p:txBody>
      </p:sp>
      <p:sp>
        <p:nvSpPr>
          <p:cNvPr id="429" name="Google Shape;429;p3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p3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0" name="Google Shape;450;p3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171450" lvl="0" marL="171450" rtl="0" algn="l">
              <a:spcBef>
                <a:spcPts val="0"/>
              </a:spcBef>
              <a:spcAft>
                <a:spcPts val="0"/>
              </a:spcAft>
              <a:buClr>
                <a:schemeClr val="dk1"/>
              </a:buClr>
              <a:buSzPts val="1200"/>
              <a:buFont typeface="Noto Sans Symbols"/>
              <a:buChar char="▪"/>
            </a:pPr>
            <a:r>
              <a:rPr lang="en-US" sz="1200">
                <a:solidFill>
                  <a:schemeClr val="dk1"/>
                </a:solidFill>
                <a:latin typeface="Calibri"/>
                <a:ea typeface="Calibri"/>
                <a:cs typeface="Calibri"/>
                <a:sym typeface="Calibri"/>
              </a:rPr>
              <a:t>Về thuật ngữ tiếng Anh: chỉ có «information security»</a:t>
            </a:r>
            <a:endParaRPr sz="1200">
              <a:solidFill>
                <a:schemeClr val="dk1"/>
              </a:solidFill>
              <a:latin typeface="Calibri"/>
              <a:ea typeface="Calibri"/>
              <a:cs typeface="Calibri"/>
              <a:sym typeface="Calibri"/>
            </a:endParaRPr>
          </a:p>
          <a:p>
            <a:pPr indent="-171450" lvl="0" marL="171450" rtl="0" algn="l">
              <a:spcBef>
                <a:spcPts val="0"/>
              </a:spcBef>
              <a:spcAft>
                <a:spcPts val="0"/>
              </a:spcAft>
              <a:buClr>
                <a:schemeClr val="dk1"/>
              </a:buClr>
              <a:buSzPts val="1200"/>
              <a:buFont typeface="Noto Sans Symbols"/>
              <a:buChar char="▪"/>
            </a:pPr>
            <a:r>
              <a:rPr lang="en-US" sz="1200">
                <a:solidFill>
                  <a:schemeClr val="dk1"/>
                </a:solidFill>
                <a:latin typeface="Calibri"/>
                <a:ea typeface="Calibri"/>
                <a:cs typeface="Calibri"/>
                <a:sym typeface="Calibri"/>
              </a:rPr>
              <a:t>Русский: http://www.securitylab.ru/blog/personal/aguryanov/29946.php (Срав. «Инфомрационная безопасность» и «Защита инфомрации»)</a:t>
            </a:r>
            <a:endParaRPr sz="1200">
              <a:solidFill>
                <a:schemeClr val="dk1"/>
              </a:solidFill>
              <a:latin typeface="Calibri"/>
              <a:ea typeface="Calibri"/>
              <a:cs typeface="Calibri"/>
              <a:sym typeface="Calibri"/>
            </a:endParaRPr>
          </a:p>
        </p:txBody>
      </p:sp>
      <p:sp>
        <p:nvSpPr>
          <p:cNvPr id="451" name="Google Shape;451;p3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p3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8" name="Google Shape;458;p3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Not to be confused with Central Intelligence Agency</a:t>
            </a:r>
            <a:endParaRPr/>
          </a:p>
        </p:txBody>
      </p:sp>
      <p:sp>
        <p:nvSpPr>
          <p:cNvPr id="459" name="Google Shape;459;p3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p3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7" name="Google Shape;467;p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p3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5" name="Google Shape;475;p3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1" name="Google Shape;121;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95250" lvl="0" marL="171450" rtl="0" algn="l">
              <a:spcBef>
                <a:spcPts val="0"/>
              </a:spcBef>
              <a:spcAft>
                <a:spcPts val="0"/>
              </a:spcAft>
              <a:buClr>
                <a:schemeClr val="dk1"/>
              </a:buClr>
              <a:buSzPts val="1200"/>
              <a:buFont typeface="Arial"/>
              <a:buNone/>
            </a:pPr>
            <a:r>
              <a:t/>
            </a:r>
            <a:endParaRPr/>
          </a:p>
        </p:txBody>
      </p:sp>
      <p:sp>
        <p:nvSpPr>
          <p:cNvPr id="122" name="Google Shape;122;p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p4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3" name="Google Shape;483;p4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Tam sao thất bản!</a:t>
            </a:r>
            <a:endParaRPr/>
          </a:p>
        </p:txBody>
      </p:sp>
      <p:sp>
        <p:nvSpPr>
          <p:cNvPr id="484" name="Google Shape;484;p4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p4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1" name="Google Shape;491;p4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p4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9" name="Google Shape;499;p4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171450" lvl="0" marL="171450" rtl="0" algn="l">
              <a:spcBef>
                <a:spcPts val="0"/>
              </a:spcBef>
              <a:spcAft>
                <a:spcPts val="0"/>
              </a:spcAft>
              <a:buClr>
                <a:schemeClr val="dk1"/>
              </a:buClr>
              <a:buSzPts val="1200"/>
              <a:buFont typeface="Noto Sans Symbols"/>
              <a:buChar char="▪"/>
            </a:pPr>
            <a:r>
              <a:rPr lang="en-US" sz="1200">
                <a:solidFill>
                  <a:schemeClr val="dk1"/>
                </a:solidFill>
                <a:latin typeface="Calibri"/>
                <a:ea typeface="Calibri"/>
                <a:cs typeface="Calibri"/>
                <a:sym typeface="Calibri"/>
              </a:rPr>
              <a:t>Nhấn mạnh thêm về khái niệm:</a:t>
            </a:r>
            <a:endParaRPr/>
          </a:p>
          <a:p>
            <a:pPr indent="-171450" lvl="1" marL="628650" rtl="0" algn="l">
              <a:spcBef>
                <a:spcPts val="0"/>
              </a:spcBef>
              <a:spcAft>
                <a:spcPts val="0"/>
              </a:spcAft>
              <a:buClr>
                <a:schemeClr val="dk1"/>
              </a:buClr>
              <a:buSzPts val="1200"/>
              <a:buFont typeface="Noto Sans Symbols"/>
              <a:buChar char="▪"/>
            </a:pPr>
            <a:r>
              <a:rPr lang="en-US" sz="1200">
                <a:solidFill>
                  <a:schemeClr val="dk1"/>
                </a:solidFill>
                <a:latin typeface="Calibri"/>
                <a:ea typeface="Calibri"/>
                <a:cs typeface="Calibri"/>
                <a:sym typeface="Calibri"/>
              </a:rPr>
              <a:t>An toàn thông tin: là bảo vệ thông tin, hệ thống thông tin của mình (trước tác động của con người hoặc các yếu tố tự nhiên)</a:t>
            </a:r>
            <a:endParaRPr/>
          </a:p>
          <a:p>
            <a:pPr indent="-171450" lvl="1" marL="628650" rtl="0" algn="l">
              <a:spcBef>
                <a:spcPts val="0"/>
              </a:spcBef>
              <a:spcAft>
                <a:spcPts val="0"/>
              </a:spcAft>
              <a:buClr>
                <a:schemeClr val="dk1"/>
              </a:buClr>
              <a:buSzPts val="1200"/>
              <a:buFont typeface="Noto Sans Symbols"/>
              <a:buChar char="▪"/>
            </a:pPr>
            <a:r>
              <a:rPr lang="en-US" sz="1200">
                <a:solidFill>
                  <a:schemeClr val="dk1"/>
                </a:solidFill>
                <a:latin typeface="Calibri"/>
                <a:ea typeface="Calibri"/>
                <a:cs typeface="Calibri"/>
                <a:sym typeface="Calibri"/>
              </a:rPr>
              <a:t>An ninh thông tin: là bảo vệ mình (xã hội) trước tác động của thông tin từ phía đối phương</a:t>
            </a:r>
            <a:endParaRPr/>
          </a:p>
          <a:p>
            <a:pPr indent="-171450" lvl="0" marL="171450" rtl="0" algn="l">
              <a:spcBef>
                <a:spcPts val="0"/>
              </a:spcBef>
              <a:spcAft>
                <a:spcPts val="0"/>
              </a:spcAft>
              <a:buClr>
                <a:schemeClr val="dk1"/>
              </a:buClr>
              <a:buSzPts val="1200"/>
              <a:buFont typeface="Noto Sans Symbols"/>
              <a:buChar char="▪"/>
            </a:pPr>
            <a:r>
              <a:rPr lang="en-US" sz="1200">
                <a:solidFill>
                  <a:schemeClr val="dk1"/>
                </a:solidFill>
                <a:latin typeface="Calibri"/>
                <a:ea typeface="Calibri"/>
                <a:cs typeface="Calibri"/>
                <a:sym typeface="Calibri"/>
              </a:rPr>
              <a:t>Về thuật ngữ tiếng Anh: chỉ có «information security»</a:t>
            </a:r>
            <a:endParaRPr sz="1200">
              <a:solidFill>
                <a:schemeClr val="dk1"/>
              </a:solidFill>
              <a:latin typeface="Calibri"/>
              <a:ea typeface="Calibri"/>
              <a:cs typeface="Calibri"/>
              <a:sym typeface="Calibri"/>
            </a:endParaRPr>
          </a:p>
        </p:txBody>
      </p:sp>
      <p:sp>
        <p:nvSpPr>
          <p:cNvPr id="500" name="Google Shape;500;p4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p4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8" name="Google Shape;508;p4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9" name="Google Shape;509;p4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p4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16" name="Google Shape;516;p4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p4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3" name="Google Shape;523;p4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p4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5" name="Google Shape;535;p4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Theo số liệu từ hãng nghiên cứu Gartner ước tính trong năm 2017 sẽ có tới 8,4 tỷ thiết bị thông minh kết nối mạng lưới Internet, như: SmartTV, điện thoại thông minh, camera an ninh, hệ thống báo dộng tự động, ô tô, GPS, các thiết bị công nghiệp trong dây chuyền sản xuất của các nhà máy, xí nghiệp,… được sử dụng trên toàn cầu. </a:t>
            </a:r>
            <a:endParaRPr/>
          </a:p>
          <a:p>
            <a:pPr indent="0" lvl="0" marL="0" rtl="0" algn="l">
              <a:spcBef>
                <a:spcPts val="0"/>
              </a:spcBef>
              <a:spcAft>
                <a:spcPts val="0"/>
              </a:spcAft>
              <a:buNone/>
            </a:pPr>
            <a:r>
              <a:rPr lang="en-US"/>
              <a:t>Dự kiến đến năm 2020, số lượng thiết bị </a:t>
            </a:r>
            <a:r>
              <a:rPr lang="en-US" u="sng">
                <a:solidFill>
                  <a:schemeClr val="hlink"/>
                </a:solidFill>
                <a:hlinkClick r:id="rId2"/>
              </a:rPr>
              <a:t>IoT</a:t>
            </a:r>
            <a:r>
              <a:rPr lang="en-US"/>
              <a:t> này sẽ tăng lên tới 25 tỷ thiết bị.Theo đó, các thiết bị thông minh có kết nối Internet (IoT– Internet of Things) đang là tiêu điểm tấn công các mã độc, nhằm theo dõi người dùng, thu thập dữ liệu, đe dọa hoặc tống tiền họ.</a:t>
            </a:r>
            <a:endParaRPr/>
          </a:p>
          <a:p>
            <a:pPr indent="0" lvl="0" marL="0" rtl="0" algn="l">
              <a:spcBef>
                <a:spcPts val="0"/>
              </a:spcBef>
              <a:spcAft>
                <a:spcPts val="0"/>
              </a:spcAft>
              <a:buNone/>
            </a:pPr>
            <a:r>
              <a:rPr lang="en-US"/>
              <a:t>Cũng theo dự đoán của Cục ATTT, đến năm 2020 trên thế giới sẽ có 20,8 tỷ thiết bị IoT so với con số 8,4 tỷ thiết bị của năm 2017, 6,4 tỷ thiết bị của năm 2016. Như vậy tốc độ tăng trưởng là 30%. Doanh thu cũng rất lớn, đạt khoảng  3000 tỷ USD vào năm 2020.</a:t>
            </a:r>
            <a:endParaRPr/>
          </a:p>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p4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2" name="Google Shape;542;p4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3" name="Google Shape;143;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0" name="Google Shape;150;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1" name="Google Shape;151;p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8" name="Google Shape;158;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9" name="Google Shape;159;p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6" name="Google Shape;166;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95250" lvl="0" marL="171450" rtl="0" algn="l">
              <a:spcBef>
                <a:spcPts val="0"/>
              </a:spcBef>
              <a:spcAft>
                <a:spcPts val="0"/>
              </a:spcAft>
              <a:buClr>
                <a:schemeClr val="dk1"/>
              </a:buClr>
              <a:buSzPts val="1200"/>
              <a:buFont typeface="Arial"/>
              <a:buNone/>
            </a:pPr>
            <a:r>
              <a:t/>
            </a:r>
            <a:endParaRPr/>
          </a:p>
        </p:txBody>
      </p:sp>
      <p:sp>
        <p:nvSpPr>
          <p:cNvPr id="167" name="Google Shape;167;p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8" name="Google Shape;188;p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Stuxnet chính là một con worm và nó hoạt động theo 3 giai đoạn. Đầu tiên, nó sẽ nhắm đến các máy tính sử dụng Windows để lây nhiễm và tiếp tục lan truyền qua mạng bằng biện pháp tự sao chép. Sau đó, Stuxnet sẽ nhắm vào Step7, một phần mềm chạy trên Windows do Siemens phát triển để kiểm soát các thiết bị công nghiệp, ví dụ như van, lò nung... Cuối cùng, sâu này sẽ tìm cách phá hỏng các bộ lập trình logic (programmable logic controller - PLC, dùng để kiểm soát các hệ thống, máy móc và công cụ dùng trong công nghiệp).</a:t>
            </a:r>
            <a:endParaRPr/>
          </a:p>
          <a:p>
            <a:pPr indent="0" lvl="0" marL="0" rtl="0" algn="l">
              <a:spcBef>
                <a:spcPts val="0"/>
              </a:spcBef>
              <a:spcAft>
                <a:spcPts val="0"/>
              </a:spcAft>
              <a:buNone/>
            </a:pPr>
            <a:r>
              <a:rPr lang="en-US"/>
              <a:t>Cũng vì khả năng của mình mà chủ nhân của Stuxnet có thể bí mật trinh thám xem những hệ thống công nghiệp nào được sử dụng ở cơ sở sản xuất của nạn nhân. Chúng thậm chí còn có thể làm cho các máy li tâm quay nhanh đến nỗi hỏng trục mà người vận hành không hề hay biết. (Tính đến ngày hôm nay Iran cũng chưa xác nhận một bài báo nói rằng Stuxnet đã làm hỏng một số máy li tâm của họ).</a:t>
            </a:r>
            <a:endParaRPr/>
          </a:p>
          <a:p>
            <a:pPr indent="0" lvl="0" marL="0" rtl="0" algn="l">
              <a:spcBef>
                <a:spcPts val="0"/>
              </a:spcBef>
              <a:spcAft>
                <a:spcPts val="0"/>
              </a:spcAft>
              <a:buNone/>
            </a:pPr>
            <a:r>
              <a:rPr lang="en-US"/>
              <a:t>Và nhiều hiểm họa khác</a:t>
            </a:r>
            <a:endParaRPr/>
          </a:p>
        </p:txBody>
      </p:sp>
      <p:sp>
        <p:nvSpPr>
          <p:cNvPr id="189" name="Google Shape;189;p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gif"/></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ỉ có tiêu đề">
  <p:cSld name="Chỉ có tiêu đề">
    <p:spTree>
      <p:nvGrpSpPr>
        <p:cNvPr id="15" name="Shape 15"/>
        <p:cNvGrpSpPr/>
        <p:nvPr/>
      </p:nvGrpSpPr>
      <p:grpSpPr>
        <a:xfrm>
          <a:off x="0" y="0"/>
          <a:ext cx="0" cy="0"/>
          <a:chOff x="0" y="0"/>
          <a:chExt cx="0" cy="0"/>
        </a:xfrm>
      </p:grpSpPr>
      <p:sp>
        <p:nvSpPr>
          <p:cNvPr id="16" name="Google Shape;16;p49"/>
          <p:cNvSpPr/>
          <p:nvPr/>
        </p:nvSpPr>
        <p:spPr>
          <a:xfrm>
            <a:off x="8526512" y="6237312"/>
            <a:ext cx="617488" cy="617488"/>
          </a:xfrm>
          <a:prstGeom prst="flowChartConnector">
            <a:avLst/>
          </a:prstGeom>
          <a:solidFill>
            <a:schemeClr val="accen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7" name="Google Shape;17;p49"/>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rgbClr val="FF0000"/>
              </a:buClr>
              <a:buSzPts val="4000"/>
              <a:buFont typeface="Arial Narrow"/>
              <a:buNone/>
              <a:defRPr b="1" sz="4000">
                <a:solidFill>
                  <a:srgbClr val="FF0000"/>
                </a:solidFill>
                <a:latin typeface="Arial Narrow"/>
                <a:ea typeface="Arial Narrow"/>
                <a:cs typeface="Arial Narrow"/>
                <a:sym typeface="Arial Narrow"/>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49"/>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lvl1pPr indent="0" lvl="0" marL="0" algn="ctr">
              <a:spcBef>
                <a:spcPts val="0"/>
              </a:spcBef>
              <a:buNone/>
              <a:defRPr b="1" i="0" sz="3200" u="none" cap="none" strike="noStrike">
                <a:solidFill>
                  <a:srgbClr val="FFFF00"/>
                </a:solidFill>
                <a:latin typeface="Calibri"/>
                <a:ea typeface="Calibri"/>
                <a:cs typeface="Calibri"/>
                <a:sym typeface="Calibri"/>
              </a:defRPr>
            </a:lvl1pPr>
            <a:lvl2pPr indent="0" lvl="1" marL="0" algn="ctr">
              <a:spcBef>
                <a:spcPts val="0"/>
              </a:spcBef>
              <a:buNone/>
              <a:defRPr b="1" i="0" sz="3200" u="none" cap="none" strike="noStrike">
                <a:solidFill>
                  <a:srgbClr val="FFFF00"/>
                </a:solidFill>
                <a:latin typeface="Calibri"/>
                <a:ea typeface="Calibri"/>
                <a:cs typeface="Calibri"/>
                <a:sym typeface="Calibri"/>
              </a:defRPr>
            </a:lvl2pPr>
            <a:lvl3pPr indent="0" lvl="2" marL="0" algn="ctr">
              <a:spcBef>
                <a:spcPts val="0"/>
              </a:spcBef>
              <a:buNone/>
              <a:defRPr b="1" i="0" sz="3200" u="none" cap="none" strike="noStrike">
                <a:solidFill>
                  <a:srgbClr val="FFFF00"/>
                </a:solidFill>
                <a:latin typeface="Calibri"/>
                <a:ea typeface="Calibri"/>
                <a:cs typeface="Calibri"/>
                <a:sym typeface="Calibri"/>
              </a:defRPr>
            </a:lvl3pPr>
            <a:lvl4pPr indent="0" lvl="3" marL="0" algn="ctr">
              <a:spcBef>
                <a:spcPts val="0"/>
              </a:spcBef>
              <a:buNone/>
              <a:defRPr b="1" i="0" sz="3200" u="none" cap="none" strike="noStrike">
                <a:solidFill>
                  <a:srgbClr val="FFFF00"/>
                </a:solidFill>
                <a:latin typeface="Calibri"/>
                <a:ea typeface="Calibri"/>
                <a:cs typeface="Calibri"/>
                <a:sym typeface="Calibri"/>
              </a:defRPr>
            </a:lvl4pPr>
            <a:lvl5pPr indent="0" lvl="4" marL="0" algn="ctr">
              <a:spcBef>
                <a:spcPts val="0"/>
              </a:spcBef>
              <a:buNone/>
              <a:defRPr b="1" i="0" sz="3200" u="none" cap="none" strike="noStrike">
                <a:solidFill>
                  <a:srgbClr val="FFFF00"/>
                </a:solidFill>
                <a:latin typeface="Calibri"/>
                <a:ea typeface="Calibri"/>
                <a:cs typeface="Calibri"/>
                <a:sym typeface="Calibri"/>
              </a:defRPr>
            </a:lvl5pPr>
            <a:lvl6pPr indent="0" lvl="5" marL="0" algn="ctr">
              <a:spcBef>
                <a:spcPts val="0"/>
              </a:spcBef>
              <a:buNone/>
              <a:defRPr b="1" i="0" sz="3200" u="none" cap="none" strike="noStrike">
                <a:solidFill>
                  <a:srgbClr val="FFFF00"/>
                </a:solidFill>
                <a:latin typeface="Calibri"/>
                <a:ea typeface="Calibri"/>
                <a:cs typeface="Calibri"/>
                <a:sym typeface="Calibri"/>
              </a:defRPr>
            </a:lvl6pPr>
            <a:lvl7pPr indent="0" lvl="6" marL="0" algn="ctr">
              <a:spcBef>
                <a:spcPts val="0"/>
              </a:spcBef>
              <a:buNone/>
              <a:defRPr b="1" i="0" sz="3200" u="none" cap="none" strike="noStrike">
                <a:solidFill>
                  <a:srgbClr val="FFFF00"/>
                </a:solidFill>
                <a:latin typeface="Calibri"/>
                <a:ea typeface="Calibri"/>
                <a:cs typeface="Calibri"/>
                <a:sym typeface="Calibri"/>
              </a:defRPr>
            </a:lvl7pPr>
            <a:lvl8pPr indent="0" lvl="7" marL="0" algn="ctr">
              <a:spcBef>
                <a:spcPts val="0"/>
              </a:spcBef>
              <a:buNone/>
              <a:defRPr b="1" i="0" sz="3200" u="none" cap="none" strike="noStrike">
                <a:solidFill>
                  <a:srgbClr val="FFFF00"/>
                </a:solidFill>
                <a:latin typeface="Calibri"/>
                <a:ea typeface="Calibri"/>
                <a:cs typeface="Calibri"/>
                <a:sym typeface="Calibri"/>
              </a:defRPr>
            </a:lvl8pPr>
            <a:lvl9pPr indent="0" lvl="8" marL="0" algn="ctr">
              <a:spcBef>
                <a:spcPts val="0"/>
              </a:spcBef>
              <a:buNone/>
              <a:defRPr b="1" i="0" sz="3200" u="none" cap="none" strike="noStrike">
                <a:solidFill>
                  <a:srgbClr val="FFFF00"/>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cxnSp>
        <p:nvCxnSpPr>
          <p:cNvPr id="19" name="Google Shape;19;p49"/>
          <p:cNvCxnSpPr/>
          <p:nvPr/>
        </p:nvCxnSpPr>
        <p:spPr>
          <a:xfrm>
            <a:off x="0" y="685800"/>
            <a:ext cx="9144000" cy="0"/>
          </a:xfrm>
          <a:prstGeom prst="straightConnector1">
            <a:avLst/>
          </a:prstGeom>
          <a:noFill/>
          <a:ln cap="flat" cmpd="sng" w="9525">
            <a:solidFill>
              <a:srgbClr val="4A7DBA"/>
            </a:solidFill>
            <a:prstDash val="solid"/>
            <a:round/>
            <a:headEnd len="sm" w="sm" type="none"/>
            <a:tailEnd len="sm" w="sm" type="none"/>
          </a:ln>
        </p:spPr>
      </p:cxnSp>
    </p:spTree>
  </p:cSld>
  <p:clrMapOvr>
    <a:masterClrMapping/>
  </p:clrMapOvr>
  <p:transition spd="slow" p14:dur="1600">
    <p:blinds dir="vert"/>
  </p:transition>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estion and Answer 3">
  <p:cSld name="Question and Answer 3">
    <p:spTree>
      <p:nvGrpSpPr>
        <p:cNvPr id="48" name="Shape 48"/>
        <p:cNvGrpSpPr/>
        <p:nvPr/>
      </p:nvGrpSpPr>
      <p:grpSpPr>
        <a:xfrm>
          <a:off x="0" y="0"/>
          <a:ext cx="0" cy="0"/>
          <a:chOff x="0" y="0"/>
          <a:chExt cx="0" cy="0"/>
        </a:xfrm>
      </p:grpSpPr>
      <p:pic>
        <p:nvPicPr>
          <p:cNvPr descr="http://3.bp.blogspot.com/_vtyKKLw61_o/TTf-XH2pTWI/AAAAAAAAAPE/u54vJMaZa-s/s1600/question.gif" id="49" name="Google Shape;49;p60"/>
          <p:cNvPicPr preferRelativeResize="0"/>
          <p:nvPr/>
        </p:nvPicPr>
        <p:blipFill rotWithShape="1">
          <a:blip r:embed="rId2">
            <a:alphaModFix/>
          </a:blip>
          <a:srcRect b="0" l="0" r="0" t="0"/>
          <a:stretch/>
        </p:blipFill>
        <p:spPr>
          <a:xfrm>
            <a:off x="2971800" y="76200"/>
            <a:ext cx="2997200" cy="6295626"/>
          </a:xfrm>
          <a:prstGeom prst="rect">
            <a:avLst/>
          </a:prstGeom>
          <a:noFill/>
          <a:ln>
            <a:noFill/>
          </a:ln>
        </p:spPr>
      </p:pic>
    </p:spTree>
  </p:cSld>
  <p:clrMapOvr>
    <a:masterClrMapping/>
  </p:clrMapOvr>
  <p:transition spd="slow" p14:dur="1600">
    <p:blinds dir="vert"/>
  </p:transition>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1">
  <p:cSld name="Thank you 1">
    <p:spTree>
      <p:nvGrpSpPr>
        <p:cNvPr id="50" name="Shape 50"/>
        <p:cNvGrpSpPr/>
        <p:nvPr/>
      </p:nvGrpSpPr>
      <p:grpSpPr>
        <a:xfrm>
          <a:off x="0" y="0"/>
          <a:ext cx="0" cy="0"/>
          <a:chOff x="0" y="0"/>
          <a:chExt cx="0" cy="0"/>
        </a:xfrm>
      </p:grpSpPr>
      <p:pic>
        <p:nvPicPr>
          <p:cNvPr descr="http://www.caridad.com/wp-content/uploads/2015/11/thankyou.jpg" id="51" name="Google Shape;51;p61"/>
          <p:cNvPicPr preferRelativeResize="0"/>
          <p:nvPr/>
        </p:nvPicPr>
        <p:blipFill rotWithShape="1">
          <a:blip r:embed="rId2">
            <a:alphaModFix/>
          </a:blip>
          <a:srcRect b="0" l="0" r="0" t="0"/>
          <a:stretch/>
        </p:blipFill>
        <p:spPr>
          <a:xfrm>
            <a:off x="685800" y="914400"/>
            <a:ext cx="7810500" cy="5267326"/>
          </a:xfrm>
          <a:prstGeom prst="rect">
            <a:avLst/>
          </a:prstGeom>
          <a:noFill/>
          <a:ln>
            <a:noFill/>
          </a:ln>
        </p:spPr>
      </p:pic>
      <p:sp>
        <p:nvSpPr>
          <p:cNvPr id="52" name="Google Shape;52;p61"/>
          <p:cNvSpPr txBox="1"/>
          <p:nvPr/>
        </p:nvSpPr>
        <p:spPr>
          <a:xfrm>
            <a:off x="5791200" y="6553200"/>
            <a:ext cx="3199915" cy="21544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800">
                <a:solidFill>
                  <a:schemeClr val="dk1"/>
                </a:solidFill>
                <a:latin typeface="Calibri"/>
                <a:ea typeface="Calibri"/>
                <a:cs typeface="Calibri"/>
                <a:sym typeface="Calibri"/>
              </a:rPr>
              <a:t>http://www.caridad.com/wp-content/uploads/2015/11/thankyou.jpg</a:t>
            </a:r>
            <a:endParaRPr/>
          </a:p>
        </p:txBody>
      </p:sp>
    </p:spTree>
  </p:cSld>
  <p:clrMapOvr>
    <a:masterClrMapping/>
  </p:clrMapOvr>
  <p:transition spd="slow" p14:dur="1600">
    <p:blinds dir="vert"/>
  </p:transition>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2">
  <p:cSld name="Thank you 2">
    <p:spTree>
      <p:nvGrpSpPr>
        <p:cNvPr id="53" name="Shape 53"/>
        <p:cNvGrpSpPr/>
        <p:nvPr/>
      </p:nvGrpSpPr>
      <p:grpSpPr>
        <a:xfrm>
          <a:off x="0" y="0"/>
          <a:ext cx="0" cy="0"/>
          <a:chOff x="0" y="0"/>
          <a:chExt cx="0" cy="0"/>
        </a:xfrm>
      </p:grpSpPr>
      <p:pic>
        <p:nvPicPr>
          <p:cNvPr descr="http://www.emoticonswallpapers.com/images/thank-you/thank-you-glitter-pictures-010.jpg" id="54" name="Google Shape;54;p62"/>
          <p:cNvPicPr preferRelativeResize="0"/>
          <p:nvPr/>
        </p:nvPicPr>
        <p:blipFill rotWithShape="1">
          <a:blip r:embed="rId2">
            <a:alphaModFix/>
          </a:blip>
          <a:srcRect b="0" l="0" r="0" t="0"/>
          <a:stretch/>
        </p:blipFill>
        <p:spPr>
          <a:xfrm>
            <a:off x="914400" y="990600"/>
            <a:ext cx="7239000" cy="4850132"/>
          </a:xfrm>
          <a:prstGeom prst="rect">
            <a:avLst/>
          </a:prstGeom>
          <a:noFill/>
          <a:ln>
            <a:noFill/>
          </a:ln>
        </p:spPr>
      </p:pic>
      <p:sp>
        <p:nvSpPr>
          <p:cNvPr id="55" name="Google Shape;55;p62"/>
          <p:cNvSpPr txBox="1"/>
          <p:nvPr/>
        </p:nvSpPr>
        <p:spPr>
          <a:xfrm>
            <a:off x="4809903" y="6553200"/>
            <a:ext cx="4257897" cy="21544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800">
                <a:solidFill>
                  <a:schemeClr val="dk1"/>
                </a:solidFill>
                <a:latin typeface="Calibri"/>
                <a:ea typeface="Calibri"/>
                <a:cs typeface="Calibri"/>
                <a:sym typeface="Calibri"/>
              </a:rPr>
              <a:t>http://www.emoticonswallpapers.com/images/thank-you/thank-you-glitter-pictures-010.jpg</a:t>
            </a:r>
            <a:endParaRPr/>
          </a:p>
        </p:txBody>
      </p:sp>
    </p:spTree>
  </p:cSld>
  <p:clrMapOvr>
    <a:masterClrMapping/>
  </p:clrMapOvr>
  <p:transition spd="slow" p14:dur="1600">
    <p:blinds dir="vert"/>
  </p:transition>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4">
  <p:cSld name="Thank you 4">
    <p:spTree>
      <p:nvGrpSpPr>
        <p:cNvPr id="56" name="Shape 56"/>
        <p:cNvGrpSpPr/>
        <p:nvPr/>
      </p:nvGrpSpPr>
      <p:grpSpPr>
        <a:xfrm>
          <a:off x="0" y="0"/>
          <a:ext cx="0" cy="0"/>
          <a:chOff x="0" y="0"/>
          <a:chExt cx="0" cy="0"/>
        </a:xfrm>
      </p:grpSpPr>
      <p:sp>
        <p:nvSpPr>
          <p:cNvPr id="57" name="Google Shape;57;p63"/>
          <p:cNvSpPr txBox="1"/>
          <p:nvPr/>
        </p:nvSpPr>
        <p:spPr>
          <a:xfrm>
            <a:off x="5105400" y="6553200"/>
            <a:ext cx="3972562" cy="21544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800">
                <a:solidFill>
                  <a:schemeClr val="dk1"/>
                </a:solidFill>
                <a:latin typeface="Calibri"/>
                <a:ea typeface="Calibri"/>
                <a:cs typeface="Calibri"/>
                <a:sym typeface="Calibri"/>
              </a:rPr>
              <a:t>http://www.marketingyourpurpose.com/wp-content/uploads/2014/04/Thank-You.jpg</a:t>
            </a:r>
            <a:endParaRPr/>
          </a:p>
        </p:txBody>
      </p:sp>
      <p:pic>
        <p:nvPicPr>
          <p:cNvPr descr="http://www.marketingyourpurpose.com/wp-content/uploads/2014/04/Thank-You.jpg" id="58" name="Google Shape;58;p63"/>
          <p:cNvPicPr preferRelativeResize="0"/>
          <p:nvPr/>
        </p:nvPicPr>
        <p:blipFill rotWithShape="1">
          <a:blip r:embed="rId2">
            <a:alphaModFix/>
          </a:blip>
          <a:srcRect b="0" l="0" r="0" t="0"/>
          <a:stretch/>
        </p:blipFill>
        <p:spPr>
          <a:xfrm>
            <a:off x="762000" y="609600"/>
            <a:ext cx="7634068" cy="5725551"/>
          </a:xfrm>
          <a:prstGeom prst="rect">
            <a:avLst/>
          </a:prstGeom>
          <a:noFill/>
          <a:ln>
            <a:noFill/>
          </a:ln>
        </p:spPr>
      </p:pic>
    </p:spTree>
  </p:cSld>
  <p:clrMapOvr>
    <a:masterClrMapping/>
  </p:clrMapOvr>
  <p:transition spd="slow" p14:dur="1600">
    <p:blinds dir="vert"/>
  </p:transition>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5">
  <p:cSld name="Thank you 5">
    <p:spTree>
      <p:nvGrpSpPr>
        <p:cNvPr id="59" name="Shape 59"/>
        <p:cNvGrpSpPr/>
        <p:nvPr/>
      </p:nvGrpSpPr>
      <p:grpSpPr>
        <a:xfrm>
          <a:off x="0" y="0"/>
          <a:ext cx="0" cy="0"/>
          <a:chOff x="0" y="0"/>
          <a:chExt cx="0" cy="0"/>
        </a:xfrm>
      </p:grpSpPr>
      <p:sp>
        <p:nvSpPr>
          <p:cNvPr id="60" name="Google Shape;60;p64"/>
          <p:cNvSpPr txBox="1"/>
          <p:nvPr/>
        </p:nvSpPr>
        <p:spPr>
          <a:xfrm>
            <a:off x="6462600" y="6553200"/>
            <a:ext cx="2605200" cy="21544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800">
                <a:solidFill>
                  <a:schemeClr val="dk1"/>
                </a:solidFill>
                <a:latin typeface="Calibri"/>
                <a:ea typeface="Calibri"/>
                <a:cs typeface="Calibri"/>
                <a:sym typeface="Calibri"/>
              </a:rPr>
              <a:t>http://f.tqn.com/y/jobsearch/1/W/J/7/1/185275200.jpg</a:t>
            </a:r>
            <a:endParaRPr/>
          </a:p>
        </p:txBody>
      </p:sp>
      <p:pic>
        <p:nvPicPr>
          <p:cNvPr descr="http://f.tqn.com/y/jobsearch/1/W/J/7/1/185275200.jpg" id="61" name="Google Shape;61;p64"/>
          <p:cNvPicPr preferRelativeResize="0"/>
          <p:nvPr/>
        </p:nvPicPr>
        <p:blipFill rotWithShape="1">
          <a:blip r:embed="rId2">
            <a:alphaModFix/>
          </a:blip>
          <a:srcRect b="0" l="0" r="0" t="0"/>
          <a:stretch/>
        </p:blipFill>
        <p:spPr>
          <a:xfrm>
            <a:off x="685800" y="914400"/>
            <a:ext cx="7876468" cy="5257800"/>
          </a:xfrm>
          <a:prstGeom prst="rect">
            <a:avLst/>
          </a:prstGeom>
          <a:noFill/>
          <a:ln>
            <a:noFill/>
          </a:ln>
        </p:spPr>
      </p:pic>
    </p:spTree>
  </p:cSld>
  <p:clrMapOvr>
    <a:masterClrMapping/>
  </p:clrMapOvr>
  <p:transition spd="slow" p14:dur="1600">
    <p:blinds dir="vert"/>
  </p:transition>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ục lục phụ 1">
  <p:cSld name="Mục lục phụ 1">
    <p:bg>
      <p:bgPr>
        <a:solidFill>
          <a:schemeClr val="lt1"/>
        </a:solidFill>
      </p:bgPr>
    </p:bg>
    <p:spTree>
      <p:nvGrpSpPr>
        <p:cNvPr id="62" name="Shape 62"/>
        <p:cNvGrpSpPr/>
        <p:nvPr/>
      </p:nvGrpSpPr>
      <p:grpSpPr>
        <a:xfrm>
          <a:off x="0" y="0"/>
          <a:ext cx="0" cy="0"/>
          <a:chOff x="0" y="0"/>
          <a:chExt cx="0" cy="0"/>
        </a:xfrm>
      </p:grpSpPr>
      <p:sp>
        <p:nvSpPr>
          <p:cNvPr id="63" name="Google Shape;63;p65"/>
          <p:cNvSpPr txBox="1"/>
          <p:nvPr>
            <p:ph idx="1" type="body"/>
          </p:nvPr>
        </p:nvSpPr>
        <p:spPr>
          <a:xfrm>
            <a:off x="228600" y="1143000"/>
            <a:ext cx="8610600" cy="53340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4" name="Google Shape;64;p65"/>
          <p:cNvSpPr txBox="1"/>
          <p:nvPr>
            <p:ph type="title"/>
          </p:nvPr>
        </p:nvSpPr>
        <p:spPr>
          <a:xfrm>
            <a:off x="228600" y="274638"/>
            <a:ext cx="8610600" cy="792162"/>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FF0000"/>
              </a:buClr>
              <a:buSzPts val="4400"/>
              <a:buFont typeface="Calibri"/>
              <a:buNone/>
              <a:defRPr b="1">
                <a:solidFill>
                  <a:srgbClr val="FF0000"/>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mc:AlternateContent>
    <mc:Choice Requires="p14">
      <p:transition spd="slow" p14:dur="1400">
        <p14:ripple/>
      </p:transition>
    </mc:Choice>
    <mc:Fallback>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ục lục phụ 2">
  <p:cSld name="Mục lục phụ 2">
    <p:bg>
      <p:bgPr>
        <a:gradFill>
          <a:gsLst>
            <a:gs pos="0">
              <a:schemeClr val="lt1"/>
            </a:gs>
            <a:gs pos="100000">
              <a:srgbClr val="939393"/>
            </a:gs>
          </a:gsLst>
          <a:path path="circle">
            <a:fillToRect b="50%" l="50%" r="50%" t="50%"/>
          </a:path>
          <a:tileRect/>
        </a:gradFill>
      </p:bgPr>
    </p:bg>
    <p:spTree>
      <p:nvGrpSpPr>
        <p:cNvPr id="65" name="Shape 65"/>
        <p:cNvGrpSpPr/>
        <p:nvPr/>
      </p:nvGrpSpPr>
      <p:grpSpPr>
        <a:xfrm>
          <a:off x="0" y="0"/>
          <a:ext cx="0" cy="0"/>
          <a:chOff x="0" y="0"/>
          <a:chExt cx="0" cy="0"/>
        </a:xfrm>
      </p:grpSpPr>
      <p:sp>
        <p:nvSpPr>
          <p:cNvPr id="66" name="Google Shape;66;p66"/>
          <p:cNvSpPr txBox="1"/>
          <p:nvPr>
            <p:ph idx="1" type="body"/>
          </p:nvPr>
        </p:nvSpPr>
        <p:spPr>
          <a:xfrm>
            <a:off x="457200" y="1676400"/>
            <a:ext cx="8382000" cy="685800"/>
          </a:xfrm>
          <a:prstGeom prst="rect">
            <a:avLst/>
          </a:prstGeom>
          <a:noFill/>
          <a:ln>
            <a:noFill/>
          </a:ln>
        </p:spPr>
        <p:txBody>
          <a:bodyPr anchorCtr="0" anchor="t" bIns="45700" lIns="91425" spcFirstLastPara="1" rIns="91425" wrap="square" tIns="45700">
            <a:noAutofit/>
          </a:bodyPr>
          <a:lstStyle>
            <a:lvl1pPr indent="-228600" lvl="0" marL="457200" algn="l">
              <a:spcBef>
                <a:spcPts val="800"/>
              </a:spcBef>
              <a:spcAft>
                <a:spcPts val="0"/>
              </a:spcAft>
              <a:buClr>
                <a:schemeClr val="dk1"/>
              </a:buClr>
              <a:buSzPts val="4000"/>
              <a:buNone/>
              <a:defRPr b="1" sz="4000"/>
            </a:lvl1pPr>
            <a:lvl2pPr indent="-228600" lvl="1" marL="914400" algn="l">
              <a:spcBef>
                <a:spcPts val="560"/>
              </a:spcBef>
              <a:spcAft>
                <a:spcPts val="0"/>
              </a:spcAft>
              <a:buClr>
                <a:schemeClr val="dk1"/>
              </a:buClr>
              <a:buSzPts val="2800"/>
              <a:buNone/>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7" name="Google Shape;67;p66"/>
          <p:cNvSpPr txBox="1"/>
          <p:nvPr>
            <p:ph idx="2" type="body"/>
          </p:nvPr>
        </p:nvSpPr>
        <p:spPr>
          <a:xfrm>
            <a:off x="457200" y="2438400"/>
            <a:ext cx="8382000" cy="3124200"/>
          </a:xfrm>
          <a:prstGeom prst="rect">
            <a:avLst/>
          </a:prstGeom>
          <a:solidFill>
            <a:schemeClr val="lt1"/>
          </a:solid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mc:AlternateContent>
    <mc:Choice Requires="p14">
      <p:transition spd="slow" p14:dur="1400">
        <p14:ripple/>
      </p:transition>
    </mc:Choice>
    <mc:Fallback>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68" name="Shape 68"/>
        <p:cNvGrpSpPr/>
        <p:nvPr/>
      </p:nvGrpSpPr>
      <p:grpSpPr>
        <a:xfrm>
          <a:off x="0" y="0"/>
          <a:ext cx="0" cy="0"/>
          <a:chOff x="0" y="0"/>
          <a:chExt cx="0" cy="0"/>
        </a:xfrm>
      </p:grpSpPr>
      <p:sp>
        <p:nvSpPr>
          <p:cNvPr id="69" name="Google Shape;69;p67"/>
          <p:cNvSpPr txBox="1"/>
          <p:nvPr>
            <p:ph idx="1" type="body"/>
          </p:nvPr>
        </p:nvSpPr>
        <p:spPr>
          <a:xfrm>
            <a:off x="0" y="476672"/>
            <a:ext cx="9144000" cy="6381328"/>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a:latin typeface="Tahoma"/>
                <a:ea typeface="Tahoma"/>
                <a:cs typeface="Tahoma"/>
                <a:sym typeface="Tahoma"/>
              </a:defRPr>
            </a:lvl1pPr>
            <a:lvl2pPr indent="-406400" lvl="1" marL="914400" algn="l">
              <a:spcBef>
                <a:spcPts val="560"/>
              </a:spcBef>
              <a:spcAft>
                <a:spcPts val="0"/>
              </a:spcAft>
              <a:buClr>
                <a:schemeClr val="dk1"/>
              </a:buClr>
              <a:buSzPts val="2800"/>
              <a:buChar char="–"/>
              <a:defRPr>
                <a:latin typeface="Tahoma"/>
                <a:ea typeface="Tahoma"/>
                <a:cs typeface="Tahoma"/>
                <a:sym typeface="Tahoma"/>
              </a:defRPr>
            </a:lvl2pPr>
            <a:lvl3pPr indent="-381000" lvl="2" marL="1371600" algn="l">
              <a:spcBef>
                <a:spcPts val="480"/>
              </a:spcBef>
              <a:spcAft>
                <a:spcPts val="0"/>
              </a:spcAft>
              <a:buClr>
                <a:schemeClr val="dk1"/>
              </a:buClr>
              <a:buSzPts val="2400"/>
              <a:buChar char="•"/>
              <a:defRPr>
                <a:latin typeface="Tahoma"/>
                <a:ea typeface="Tahoma"/>
                <a:cs typeface="Tahoma"/>
                <a:sym typeface="Tahoma"/>
              </a:defRPr>
            </a:lvl3pPr>
            <a:lvl4pPr indent="-355600" lvl="3" marL="1828800" algn="l">
              <a:spcBef>
                <a:spcPts val="400"/>
              </a:spcBef>
              <a:spcAft>
                <a:spcPts val="0"/>
              </a:spcAft>
              <a:buClr>
                <a:schemeClr val="dk1"/>
              </a:buClr>
              <a:buSzPts val="2000"/>
              <a:buChar char="–"/>
              <a:defRPr>
                <a:latin typeface="Tahoma"/>
                <a:ea typeface="Tahoma"/>
                <a:cs typeface="Tahoma"/>
                <a:sym typeface="Tahoma"/>
              </a:defRPr>
            </a:lvl4pPr>
            <a:lvl5pPr indent="-355600" lvl="4" marL="2286000" algn="l">
              <a:spcBef>
                <a:spcPts val="400"/>
              </a:spcBef>
              <a:spcAft>
                <a:spcPts val="0"/>
              </a:spcAft>
              <a:buClr>
                <a:schemeClr val="dk1"/>
              </a:buClr>
              <a:buSzPts val="2000"/>
              <a:buChar char="»"/>
              <a:defRPr>
                <a:latin typeface="Tahoma"/>
                <a:ea typeface="Tahoma"/>
                <a:cs typeface="Tahoma"/>
                <a:sym typeface="Tahoma"/>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0" name="Google Shape;70;p67"/>
          <p:cNvSpPr/>
          <p:nvPr/>
        </p:nvSpPr>
        <p:spPr>
          <a:xfrm>
            <a:off x="8526512" y="6237312"/>
            <a:ext cx="617488" cy="617488"/>
          </a:xfrm>
          <a:prstGeom prst="flowChartConnector">
            <a:avLst/>
          </a:prstGeom>
          <a:solidFill>
            <a:schemeClr val="accen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1" name="Google Shape;71;p67"/>
          <p:cNvSpPr txBox="1"/>
          <p:nvPr>
            <p:ph type="title"/>
          </p:nvPr>
        </p:nvSpPr>
        <p:spPr>
          <a:xfrm>
            <a:off x="0" y="-27384"/>
            <a:ext cx="9144000" cy="504056"/>
          </a:xfrm>
          <a:prstGeom prst="rect">
            <a:avLst/>
          </a:prstGeom>
          <a:solidFill>
            <a:srgbClr val="8CB3E3"/>
          </a:solidFill>
          <a:ln>
            <a:noFill/>
          </a:ln>
        </p:spPr>
        <p:txBody>
          <a:bodyPr anchorCtr="0" anchor="ctr" bIns="45700" lIns="91425" spcFirstLastPara="1" rIns="91425" wrap="square" tIns="45700">
            <a:noAutofit/>
          </a:bodyPr>
          <a:lstStyle>
            <a:lvl1pPr lvl="0" algn="ctr">
              <a:spcBef>
                <a:spcPts val="0"/>
              </a:spcBef>
              <a:spcAft>
                <a:spcPts val="0"/>
              </a:spcAft>
              <a:buClr>
                <a:srgbClr val="FFFF00"/>
              </a:buClr>
              <a:buSzPts val="3200"/>
              <a:buFont typeface="Arial Narrow"/>
              <a:buNone/>
              <a:defRPr b="1" sz="3200">
                <a:solidFill>
                  <a:srgbClr val="FFFF00"/>
                </a:solidFill>
                <a:latin typeface="Arial Narrow"/>
                <a:ea typeface="Arial Narrow"/>
                <a:cs typeface="Arial Narrow"/>
                <a:sym typeface="Arial Narrow"/>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 name="Google Shape;72;p67"/>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lvl1pPr indent="0" lvl="0" marL="0" algn="ctr">
              <a:spcBef>
                <a:spcPts val="0"/>
              </a:spcBef>
              <a:buNone/>
              <a:defRPr b="1" sz="3200">
                <a:solidFill>
                  <a:srgbClr val="FFFF00"/>
                </a:solidFill>
                <a:latin typeface="Calibri"/>
                <a:ea typeface="Calibri"/>
                <a:cs typeface="Calibri"/>
                <a:sym typeface="Calibri"/>
              </a:defRPr>
            </a:lvl1pPr>
            <a:lvl2pPr indent="0" lvl="1" marL="0" algn="ctr">
              <a:spcBef>
                <a:spcPts val="0"/>
              </a:spcBef>
              <a:buNone/>
              <a:defRPr b="1" sz="3200">
                <a:solidFill>
                  <a:srgbClr val="FFFF00"/>
                </a:solidFill>
                <a:latin typeface="Calibri"/>
                <a:ea typeface="Calibri"/>
                <a:cs typeface="Calibri"/>
                <a:sym typeface="Calibri"/>
              </a:defRPr>
            </a:lvl2pPr>
            <a:lvl3pPr indent="0" lvl="2" marL="0" algn="ctr">
              <a:spcBef>
                <a:spcPts val="0"/>
              </a:spcBef>
              <a:buNone/>
              <a:defRPr b="1" sz="3200">
                <a:solidFill>
                  <a:srgbClr val="FFFF00"/>
                </a:solidFill>
                <a:latin typeface="Calibri"/>
                <a:ea typeface="Calibri"/>
                <a:cs typeface="Calibri"/>
                <a:sym typeface="Calibri"/>
              </a:defRPr>
            </a:lvl3pPr>
            <a:lvl4pPr indent="0" lvl="3" marL="0" algn="ctr">
              <a:spcBef>
                <a:spcPts val="0"/>
              </a:spcBef>
              <a:buNone/>
              <a:defRPr b="1" sz="3200">
                <a:solidFill>
                  <a:srgbClr val="FFFF00"/>
                </a:solidFill>
                <a:latin typeface="Calibri"/>
                <a:ea typeface="Calibri"/>
                <a:cs typeface="Calibri"/>
                <a:sym typeface="Calibri"/>
              </a:defRPr>
            </a:lvl4pPr>
            <a:lvl5pPr indent="0" lvl="4" marL="0" algn="ctr">
              <a:spcBef>
                <a:spcPts val="0"/>
              </a:spcBef>
              <a:buNone/>
              <a:defRPr b="1" sz="3200">
                <a:solidFill>
                  <a:srgbClr val="FFFF00"/>
                </a:solidFill>
                <a:latin typeface="Calibri"/>
                <a:ea typeface="Calibri"/>
                <a:cs typeface="Calibri"/>
                <a:sym typeface="Calibri"/>
              </a:defRPr>
            </a:lvl5pPr>
            <a:lvl6pPr indent="0" lvl="5" marL="0" algn="ctr">
              <a:spcBef>
                <a:spcPts val="0"/>
              </a:spcBef>
              <a:buNone/>
              <a:defRPr b="1" sz="3200">
                <a:solidFill>
                  <a:srgbClr val="FFFF00"/>
                </a:solidFill>
                <a:latin typeface="Calibri"/>
                <a:ea typeface="Calibri"/>
                <a:cs typeface="Calibri"/>
                <a:sym typeface="Calibri"/>
              </a:defRPr>
            </a:lvl6pPr>
            <a:lvl7pPr indent="0" lvl="6" marL="0" algn="ctr">
              <a:spcBef>
                <a:spcPts val="0"/>
              </a:spcBef>
              <a:buNone/>
              <a:defRPr b="1" sz="3200">
                <a:solidFill>
                  <a:srgbClr val="FFFF00"/>
                </a:solidFill>
                <a:latin typeface="Calibri"/>
                <a:ea typeface="Calibri"/>
                <a:cs typeface="Calibri"/>
                <a:sym typeface="Calibri"/>
              </a:defRPr>
            </a:lvl7pPr>
            <a:lvl8pPr indent="0" lvl="7" marL="0" algn="ctr">
              <a:spcBef>
                <a:spcPts val="0"/>
              </a:spcBef>
              <a:buNone/>
              <a:defRPr b="1" sz="3200">
                <a:solidFill>
                  <a:srgbClr val="FFFF00"/>
                </a:solidFill>
                <a:latin typeface="Calibri"/>
                <a:ea typeface="Calibri"/>
                <a:cs typeface="Calibri"/>
                <a:sym typeface="Calibri"/>
              </a:defRPr>
            </a:lvl8pPr>
            <a:lvl9pPr indent="0" lvl="8" marL="0" algn="ctr">
              <a:spcBef>
                <a:spcPts val="0"/>
              </a:spcBef>
              <a:buNone/>
              <a:defRPr b="1" sz="3200">
                <a:solidFill>
                  <a:srgbClr val="FFFF00"/>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600">
    <p:blinds dir="vert"/>
  </p:transition>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êu đề chính">
  <p:cSld name="Tiêu đề chính">
    <p:bg>
      <p:bgPr>
        <a:gradFill>
          <a:gsLst>
            <a:gs pos="0">
              <a:srgbClr val="5779C7"/>
            </a:gs>
            <a:gs pos="100000">
              <a:srgbClr val="002763"/>
            </a:gs>
          </a:gsLst>
          <a:path path="circle">
            <a:fillToRect b="50%" l="50%" r="50%" t="50%"/>
          </a:path>
          <a:tileRect/>
        </a:gradFill>
      </p:bgPr>
    </p:bg>
    <p:spTree>
      <p:nvGrpSpPr>
        <p:cNvPr id="79" name="Shape 79"/>
        <p:cNvGrpSpPr/>
        <p:nvPr/>
      </p:nvGrpSpPr>
      <p:grpSpPr>
        <a:xfrm>
          <a:off x="0" y="0"/>
          <a:ext cx="0" cy="0"/>
          <a:chOff x="0" y="0"/>
          <a:chExt cx="0" cy="0"/>
        </a:xfrm>
      </p:grpSpPr>
      <p:sp>
        <p:nvSpPr>
          <p:cNvPr id="80" name="Google Shape;80;p52"/>
          <p:cNvSpPr txBox="1"/>
          <p:nvPr>
            <p:ph type="ctrTitle"/>
          </p:nvPr>
        </p:nvSpPr>
        <p:spPr>
          <a:xfrm>
            <a:off x="685800" y="1196753"/>
            <a:ext cx="7772400" cy="2376264"/>
          </a:xfrm>
          <a:prstGeom prst="rect">
            <a:avLst/>
          </a:prstGeom>
          <a:noFill/>
          <a:ln>
            <a:noFill/>
          </a:ln>
        </p:spPr>
        <p:txBody>
          <a:bodyPr anchorCtr="0" anchor="b" bIns="45700" lIns="91425" spcFirstLastPara="1" rIns="91425" wrap="square" tIns="45700">
            <a:normAutofit/>
          </a:bodyPr>
          <a:lstStyle>
            <a:lvl1pPr lvl="0" algn="ctr">
              <a:spcBef>
                <a:spcPts val="0"/>
              </a:spcBef>
              <a:spcAft>
                <a:spcPts val="0"/>
              </a:spcAft>
              <a:buClr>
                <a:schemeClr val="lt1"/>
              </a:buClr>
              <a:buSzPts val="4000"/>
              <a:buFont typeface="Arial"/>
              <a:buNone/>
              <a:defRPr b="1" sz="4000">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52"/>
          <p:cNvSpPr txBox="1"/>
          <p:nvPr>
            <p:ph idx="1" type="subTitle"/>
          </p:nvPr>
        </p:nvSpPr>
        <p:spPr>
          <a:xfrm>
            <a:off x="683568" y="3717032"/>
            <a:ext cx="7776864" cy="108012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chemeClr val="lt1"/>
              </a:buClr>
              <a:buSzPts val="3200"/>
              <a:buNone/>
              <a:defRPr>
                <a:solidFill>
                  <a:schemeClr val="lt1"/>
                </a:solidFill>
              </a:defRPr>
            </a:lvl1pPr>
            <a:lvl2pPr lvl="1" algn="ctr">
              <a:spcBef>
                <a:spcPts val="560"/>
              </a:spcBef>
              <a:spcAft>
                <a:spcPts val="0"/>
              </a:spcAft>
              <a:buClr>
                <a:schemeClr val="lt1"/>
              </a:buClr>
              <a:buSzPts val="2800"/>
              <a:buNone/>
              <a:defRPr>
                <a:solidFill>
                  <a:schemeClr val="lt1"/>
                </a:solidFill>
              </a:defRPr>
            </a:lvl2pPr>
            <a:lvl3pPr lvl="2" algn="ctr">
              <a:spcBef>
                <a:spcPts val="480"/>
              </a:spcBef>
              <a:spcAft>
                <a:spcPts val="0"/>
              </a:spcAft>
              <a:buClr>
                <a:schemeClr val="lt1"/>
              </a:buClr>
              <a:buSzPts val="2400"/>
              <a:buNone/>
              <a:defRPr>
                <a:solidFill>
                  <a:schemeClr val="lt1"/>
                </a:solidFill>
              </a:defRPr>
            </a:lvl3pPr>
            <a:lvl4pPr lvl="3" algn="ctr">
              <a:spcBef>
                <a:spcPts val="400"/>
              </a:spcBef>
              <a:spcAft>
                <a:spcPts val="0"/>
              </a:spcAft>
              <a:buClr>
                <a:schemeClr val="lt1"/>
              </a:buClr>
              <a:buSzPts val="2000"/>
              <a:buNone/>
              <a:defRPr>
                <a:solidFill>
                  <a:schemeClr val="lt1"/>
                </a:solidFill>
              </a:defRPr>
            </a:lvl4pPr>
            <a:lvl5pPr lvl="4" algn="ctr">
              <a:spcBef>
                <a:spcPts val="400"/>
              </a:spcBef>
              <a:spcAft>
                <a:spcPts val="0"/>
              </a:spcAft>
              <a:buClr>
                <a:schemeClr val="lt1"/>
              </a:buClr>
              <a:buSzPts val="2000"/>
              <a:buNone/>
              <a:defRPr>
                <a:solidFill>
                  <a:schemeClr val="lt1"/>
                </a:solidFill>
              </a:defRPr>
            </a:lvl5pPr>
            <a:lvl6pPr lvl="5" algn="ctr">
              <a:spcBef>
                <a:spcPts val="400"/>
              </a:spcBef>
              <a:spcAft>
                <a:spcPts val="0"/>
              </a:spcAft>
              <a:buClr>
                <a:schemeClr val="lt1"/>
              </a:buClr>
              <a:buSzPts val="2000"/>
              <a:buNone/>
              <a:defRPr>
                <a:solidFill>
                  <a:schemeClr val="lt1"/>
                </a:solidFill>
              </a:defRPr>
            </a:lvl6pPr>
            <a:lvl7pPr lvl="6" algn="ctr">
              <a:spcBef>
                <a:spcPts val="400"/>
              </a:spcBef>
              <a:spcAft>
                <a:spcPts val="0"/>
              </a:spcAft>
              <a:buClr>
                <a:schemeClr val="lt1"/>
              </a:buClr>
              <a:buSzPts val="2000"/>
              <a:buNone/>
              <a:defRPr>
                <a:solidFill>
                  <a:schemeClr val="lt1"/>
                </a:solidFill>
              </a:defRPr>
            </a:lvl7pPr>
            <a:lvl8pPr lvl="7" algn="ctr">
              <a:spcBef>
                <a:spcPts val="400"/>
              </a:spcBef>
              <a:spcAft>
                <a:spcPts val="0"/>
              </a:spcAft>
              <a:buClr>
                <a:schemeClr val="lt1"/>
              </a:buClr>
              <a:buSzPts val="2000"/>
              <a:buNone/>
              <a:defRPr>
                <a:solidFill>
                  <a:schemeClr val="lt1"/>
                </a:solidFill>
              </a:defRPr>
            </a:lvl8pPr>
            <a:lvl9pPr lvl="8" algn="ctr">
              <a:spcBef>
                <a:spcPts val="400"/>
              </a:spcBef>
              <a:spcAft>
                <a:spcPts val="0"/>
              </a:spcAft>
              <a:buClr>
                <a:schemeClr val="lt1"/>
              </a:buClr>
              <a:buSzPts val="2000"/>
              <a:buNone/>
              <a:defRPr>
                <a:solidFill>
                  <a:schemeClr val="lt1"/>
                </a:solidFill>
              </a:defRPr>
            </a:lvl9pPr>
          </a:lstStyle>
          <a:p/>
        </p:txBody>
      </p:sp>
    </p:spTree>
  </p:cSld>
  <p:clrMapOvr>
    <a:masterClrMapping/>
  </p:clrMapOvr>
  <mc:AlternateContent>
    <mc:Choice Requires="p14">
      <p:transition spd="slow" p14:dur="3900">
        <p14:glitter dir="l" pattern="hexagon"/>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ục lục">
  <p:cSld name="Mục lục">
    <p:bg>
      <p:bgPr>
        <a:gradFill>
          <a:gsLst>
            <a:gs pos="0">
              <a:srgbClr val="97B4E4"/>
            </a:gs>
            <a:gs pos="50000">
              <a:srgbClr val="BFCFEC"/>
            </a:gs>
            <a:gs pos="100000">
              <a:srgbClr val="8CB3E3"/>
            </a:gs>
          </a:gsLst>
          <a:lin ang="5400000" scaled="0"/>
        </a:gradFill>
      </p:bgPr>
    </p:bg>
    <p:spTree>
      <p:nvGrpSpPr>
        <p:cNvPr id="20" name="Shape 20"/>
        <p:cNvGrpSpPr/>
        <p:nvPr/>
      </p:nvGrpSpPr>
      <p:grpSpPr>
        <a:xfrm>
          <a:off x="0" y="0"/>
          <a:ext cx="0" cy="0"/>
          <a:chOff x="0" y="0"/>
          <a:chExt cx="0" cy="0"/>
        </a:xfrm>
      </p:grpSpPr>
      <p:sp>
        <p:nvSpPr>
          <p:cNvPr id="21" name="Google Shape;21;p53"/>
          <p:cNvSpPr txBox="1"/>
          <p:nvPr>
            <p:ph idx="1" type="body"/>
          </p:nvPr>
        </p:nvSpPr>
        <p:spPr>
          <a:xfrm>
            <a:off x="304800" y="228600"/>
            <a:ext cx="8610600" cy="6400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mc:AlternateContent>
    <mc:Choice Requires="p14">
      <p:transition spd="slow" p14:dur="1400">
        <p14:rippl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êu đề + Nội dung">
  <p:cSld name="Tiêu đề + Nội dung">
    <p:spTree>
      <p:nvGrpSpPr>
        <p:cNvPr id="22" name="Shape 22"/>
        <p:cNvGrpSpPr/>
        <p:nvPr/>
      </p:nvGrpSpPr>
      <p:grpSpPr>
        <a:xfrm>
          <a:off x="0" y="0"/>
          <a:ext cx="0" cy="0"/>
          <a:chOff x="0" y="0"/>
          <a:chExt cx="0" cy="0"/>
        </a:xfrm>
      </p:grpSpPr>
      <p:sp>
        <p:nvSpPr>
          <p:cNvPr id="23" name="Google Shape;23;p54"/>
          <p:cNvSpPr txBox="1"/>
          <p:nvPr>
            <p:ph idx="1" type="body"/>
          </p:nvPr>
        </p:nvSpPr>
        <p:spPr>
          <a:xfrm>
            <a:off x="0" y="685800"/>
            <a:ext cx="9144000" cy="6172200"/>
          </a:xfrm>
          <a:prstGeom prst="rect">
            <a:avLst/>
          </a:prstGeom>
          <a:noFill/>
          <a:ln>
            <a:noFill/>
          </a:ln>
        </p:spPr>
        <p:txBody>
          <a:bodyPr anchorCtr="0" anchor="t" bIns="45700" lIns="91425" spcFirstLastPara="1" rIns="91425" wrap="square" tIns="45700">
            <a:normAutofit/>
          </a:bodyPr>
          <a:lstStyle>
            <a:lvl1pPr indent="-457200" lvl="0" marL="457200" algn="l">
              <a:lnSpc>
                <a:spcPct val="114000"/>
              </a:lnSpc>
              <a:spcBef>
                <a:spcPts val="600"/>
              </a:spcBef>
              <a:spcAft>
                <a:spcPts val="0"/>
              </a:spcAft>
              <a:buClr>
                <a:schemeClr val="dk1"/>
              </a:buClr>
              <a:buSzPts val="3600"/>
              <a:buChar char="•"/>
              <a:defRPr sz="3600">
                <a:latin typeface="Tahoma"/>
                <a:ea typeface="Tahoma"/>
                <a:cs typeface="Tahoma"/>
                <a:sym typeface="Tahoma"/>
              </a:defRPr>
            </a:lvl1pPr>
            <a:lvl2pPr indent="-431800" lvl="1" marL="914400" algn="l">
              <a:spcBef>
                <a:spcPts val="640"/>
              </a:spcBef>
              <a:spcAft>
                <a:spcPts val="0"/>
              </a:spcAft>
              <a:buClr>
                <a:schemeClr val="dk1"/>
              </a:buClr>
              <a:buSzPts val="3200"/>
              <a:buChar char="–"/>
              <a:defRPr sz="3200">
                <a:latin typeface="Tahoma"/>
                <a:ea typeface="Tahoma"/>
                <a:cs typeface="Tahoma"/>
                <a:sym typeface="Tahoma"/>
              </a:defRPr>
            </a:lvl2pPr>
            <a:lvl3pPr indent="-406400" lvl="2" marL="1371600" algn="l">
              <a:spcBef>
                <a:spcPts val="560"/>
              </a:spcBef>
              <a:spcAft>
                <a:spcPts val="0"/>
              </a:spcAft>
              <a:buClr>
                <a:schemeClr val="dk1"/>
              </a:buClr>
              <a:buSzPts val="2800"/>
              <a:buChar char="•"/>
              <a:defRPr sz="2800">
                <a:latin typeface="Tahoma"/>
                <a:ea typeface="Tahoma"/>
                <a:cs typeface="Tahoma"/>
                <a:sym typeface="Tahoma"/>
              </a:defRPr>
            </a:lvl3pPr>
            <a:lvl4pPr indent="-381000" lvl="3" marL="1828800" algn="l">
              <a:spcBef>
                <a:spcPts val="480"/>
              </a:spcBef>
              <a:spcAft>
                <a:spcPts val="0"/>
              </a:spcAft>
              <a:buClr>
                <a:schemeClr val="dk1"/>
              </a:buClr>
              <a:buSzPts val="2400"/>
              <a:buChar char="–"/>
              <a:defRPr sz="2400">
                <a:latin typeface="Tahoma"/>
                <a:ea typeface="Tahoma"/>
                <a:cs typeface="Tahoma"/>
                <a:sym typeface="Tahoma"/>
              </a:defRPr>
            </a:lvl4pPr>
            <a:lvl5pPr indent="-381000" lvl="4" marL="2286000" algn="l">
              <a:spcBef>
                <a:spcPts val="480"/>
              </a:spcBef>
              <a:spcAft>
                <a:spcPts val="0"/>
              </a:spcAft>
              <a:buClr>
                <a:schemeClr val="dk1"/>
              </a:buClr>
              <a:buSzPts val="2400"/>
              <a:buChar char="»"/>
              <a:defRPr sz="2400">
                <a:latin typeface="Tahoma"/>
                <a:ea typeface="Tahoma"/>
                <a:cs typeface="Tahoma"/>
                <a:sym typeface="Tahoma"/>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54"/>
          <p:cNvSpPr/>
          <p:nvPr/>
        </p:nvSpPr>
        <p:spPr>
          <a:xfrm>
            <a:off x="8526512" y="6237312"/>
            <a:ext cx="617488" cy="617488"/>
          </a:xfrm>
          <a:prstGeom prst="flowChartConnector">
            <a:avLst/>
          </a:prstGeom>
          <a:solidFill>
            <a:schemeClr val="accen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5" name="Google Shape;25;p54"/>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rgbClr val="FF0000"/>
              </a:buClr>
              <a:buSzPts val="4000"/>
              <a:buFont typeface="Arial Narrow"/>
              <a:buNone/>
              <a:defRPr b="1" sz="4000">
                <a:solidFill>
                  <a:srgbClr val="FF0000"/>
                </a:solidFill>
                <a:latin typeface="Arial Narrow"/>
                <a:ea typeface="Arial Narrow"/>
                <a:cs typeface="Arial Narrow"/>
                <a:sym typeface="Arial Narrow"/>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 name="Google Shape;26;p54"/>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lvl1pPr indent="0" lvl="0" marL="0" algn="ctr">
              <a:spcBef>
                <a:spcPts val="0"/>
              </a:spcBef>
              <a:buNone/>
              <a:defRPr b="1" i="0" sz="3200" u="none" cap="none" strike="noStrike">
                <a:solidFill>
                  <a:srgbClr val="FFFF00"/>
                </a:solidFill>
                <a:latin typeface="Calibri"/>
                <a:ea typeface="Calibri"/>
                <a:cs typeface="Calibri"/>
                <a:sym typeface="Calibri"/>
              </a:defRPr>
            </a:lvl1pPr>
            <a:lvl2pPr indent="0" lvl="1" marL="0" algn="ctr">
              <a:spcBef>
                <a:spcPts val="0"/>
              </a:spcBef>
              <a:buNone/>
              <a:defRPr b="1" i="0" sz="3200" u="none" cap="none" strike="noStrike">
                <a:solidFill>
                  <a:srgbClr val="FFFF00"/>
                </a:solidFill>
                <a:latin typeface="Calibri"/>
                <a:ea typeface="Calibri"/>
                <a:cs typeface="Calibri"/>
                <a:sym typeface="Calibri"/>
              </a:defRPr>
            </a:lvl2pPr>
            <a:lvl3pPr indent="0" lvl="2" marL="0" algn="ctr">
              <a:spcBef>
                <a:spcPts val="0"/>
              </a:spcBef>
              <a:buNone/>
              <a:defRPr b="1" i="0" sz="3200" u="none" cap="none" strike="noStrike">
                <a:solidFill>
                  <a:srgbClr val="FFFF00"/>
                </a:solidFill>
                <a:latin typeface="Calibri"/>
                <a:ea typeface="Calibri"/>
                <a:cs typeface="Calibri"/>
                <a:sym typeface="Calibri"/>
              </a:defRPr>
            </a:lvl3pPr>
            <a:lvl4pPr indent="0" lvl="3" marL="0" algn="ctr">
              <a:spcBef>
                <a:spcPts val="0"/>
              </a:spcBef>
              <a:buNone/>
              <a:defRPr b="1" i="0" sz="3200" u="none" cap="none" strike="noStrike">
                <a:solidFill>
                  <a:srgbClr val="FFFF00"/>
                </a:solidFill>
                <a:latin typeface="Calibri"/>
                <a:ea typeface="Calibri"/>
                <a:cs typeface="Calibri"/>
                <a:sym typeface="Calibri"/>
              </a:defRPr>
            </a:lvl4pPr>
            <a:lvl5pPr indent="0" lvl="4" marL="0" algn="ctr">
              <a:spcBef>
                <a:spcPts val="0"/>
              </a:spcBef>
              <a:buNone/>
              <a:defRPr b="1" i="0" sz="3200" u="none" cap="none" strike="noStrike">
                <a:solidFill>
                  <a:srgbClr val="FFFF00"/>
                </a:solidFill>
                <a:latin typeface="Calibri"/>
                <a:ea typeface="Calibri"/>
                <a:cs typeface="Calibri"/>
                <a:sym typeface="Calibri"/>
              </a:defRPr>
            </a:lvl5pPr>
            <a:lvl6pPr indent="0" lvl="5" marL="0" algn="ctr">
              <a:spcBef>
                <a:spcPts val="0"/>
              </a:spcBef>
              <a:buNone/>
              <a:defRPr b="1" i="0" sz="3200" u="none" cap="none" strike="noStrike">
                <a:solidFill>
                  <a:srgbClr val="FFFF00"/>
                </a:solidFill>
                <a:latin typeface="Calibri"/>
                <a:ea typeface="Calibri"/>
                <a:cs typeface="Calibri"/>
                <a:sym typeface="Calibri"/>
              </a:defRPr>
            </a:lvl6pPr>
            <a:lvl7pPr indent="0" lvl="6" marL="0" algn="ctr">
              <a:spcBef>
                <a:spcPts val="0"/>
              </a:spcBef>
              <a:buNone/>
              <a:defRPr b="1" i="0" sz="3200" u="none" cap="none" strike="noStrike">
                <a:solidFill>
                  <a:srgbClr val="FFFF00"/>
                </a:solidFill>
                <a:latin typeface="Calibri"/>
                <a:ea typeface="Calibri"/>
                <a:cs typeface="Calibri"/>
                <a:sym typeface="Calibri"/>
              </a:defRPr>
            </a:lvl7pPr>
            <a:lvl8pPr indent="0" lvl="7" marL="0" algn="ctr">
              <a:spcBef>
                <a:spcPts val="0"/>
              </a:spcBef>
              <a:buNone/>
              <a:defRPr b="1" i="0" sz="3200" u="none" cap="none" strike="noStrike">
                <a:solidFill>
                  <a:srgbClr val="FFFF00"/>
                </a:solidFill>
                <a:latin typeface="Calibri"/>
                <a:ea typeface="Calibri"/>
                <a:cs typeface="Calibri"/>
                <a:sym typeface="Calibri"/>
              </a:defRPr>
            </a:lvl8pPr>
            <a:lvl9pPr indent="0" lvl="8" marL="0" algn="ctr">
              <a:spcBef>
                <a:spcPts val="0"/>
              </a:spcBef>
              <a:buNone/>
              <a:defRPr b="1" i="0" sz="3200" u="none" cap="none" strike="noStrike">
                <a:solidFill>
                  <a:srgbClr val="FFFF00"/>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cxnSp>
        <p:nvCxnSpPr>
          <p:cNvPr id="27" name="Google Shape;27;p54"/>
          <p:cNvCxnSpPr/>
          <p:nvPr/>
        </p:nvCxnSpPr>
        <p:spPr>
          <a:xfrm>
            <a:off x="0" y="685800"/>
            <a:ext cx="9144000" cy="0"/>
          </a:xfrm>
          <a:prstGeom prst="straightConnector1">
            <a:avLst/>
          </a:prstGeom>
          <a:noFill/>
          <a:ln cap="flat" cmpd="sng" w="9525">
            <a:solidFill>
              <a:srgbClr val="4A7DBA"/>
            </a:solidFill>
            <a:prstDash val="solid"/>
            <a:round/>
            <a:headEnd len="sm" w="sm" type="none"/>
            <a:tailEnd len="sm" w="sm" type="none"/>
          </a:ln>
        </p:spPr>
      </p:cxnSp>
    </p:spTree>
  </p:cSld>
  <p:clrMapOvr>
    <a:masterClrMapping/>
  </p:clrMapOvr>
  <p:transition spd="slow" p14:dur="1600">
    <p:blinds dir="vert"/>
  </p:transition>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showMasterSp="0" type="obj">
  <p:cSld name="OBJECT">
    <p:spTree>
      <p:nvGrpSpPr>
        <p:cNvPr id="28" name="Shape 28"/>
        <p:cNvGrpSpPr/>
        <p:nvPr/>
      </p:nvGrpSpPr>
      <p:grpSpPr>
        <a:xfrm>
          <a:off x="0" y="0"/>
          <a:ext cx="0" cy="0"/>
          <a:chOff x="0" y="0"/>
          <a:chExt cx="0" cy="0"/>
        </a:xfrm>
      </p:grpSpPr>
      <p:sp>
        <p:nvSpPr>
          <p:cNvPr id="29" name="Google Shape;29;p55"/>
          <p:cNvSpPr txBox="1"/>
          <p:nvPr>
            <p:ph type="title"/>
          </p:nvPr>
        </p:nvSpPr>
        <p:spPr>
          <a:xfrm>
            <a:off x="228601" y="688909"/>
            <a:ext cx="3717364" cy="430887"/>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dk1"/>
              </a:buClr>
              <a:buSzPts val="2100"/>
              <a:buFont typeface="Calibri"/>
              <a:buNone/>
              <a:defRPr sz="21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55"/>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a:solidFill>
                  <a:schemeClr val="dk1"/>
                </a:solidFill>
              </a:defRPr>
            </a:lvl1pPr>
            <a:lvl2pPr indent="-406400" lvl="1" marL="914400" algn="l">
              <a:spcBef>
                <a:spcPts val="560"/>
              </a:spcBef>
              <a:spcAft>
                <a:spcPts val="0"/>
              </a:spcAft>
              <a:buClr>
                <a:schemeClr val="dk1"/>
              </a:buClr>
              <a:buSzPts val="2800"/>
              <a:buChar char="–"/>
              <a:defRPr>
                <a:solidFill>
                  <a:schemeClr val="dk1"/>
                </a:solidFill>
              </a:defRPr>
            </a:lvl2pPr>
            <a:lvl3pPr indent="-381000" lvl="2" marL="1371600" algn="l">
              <a:spcBef>
                <a:spcPts val="480"/>
              </a:spcBef>
              <a:spcAft>
                <a:spcPts val="0"/>
              </a:spcAft>
              <a:buClr>
                <a:schemeClr val="dk1"/>
              </a:buClr>
              <a:buSzPts val="2400"/>
              <a:buChar char="•"/>
              <a:defRPr>
                <a:solidFill>
                  <a:schemeClr val="dk1"/>
                </a:solidFill>
              </a:defRPr>
            </a:lvl3pPr>
            <a:lvl4pPr indent="-355600" lvl="3" marL="1828800" algn="l">
              <a:spcBef>
                <a:spcPts val="400"/>
              </a:spcBef>
              <a:spcAft>
                <a:spcPts val="0"/>
              </a:spcAft>
              <a:buClr>
                <a:schemeClr val="dk1"/>
              </a:buClr>
              <a:buSzPts val="2000"/>
              <a:buChar char="–"/>
              <a:defRPr>
                <a:solidFill>
                  <a:schemeClr val="dk1"/>
                </a:solidFill>
              </a:defRPr>
            </a:lvl4pPr>
            <a:lvl5pPr indent="-355600" lvl="4" marL="2286000" algn="l">
              <a:spcBef>
                <a:spcPts val="400"/>
              </a:spcBef>
              <a:spcAft>
                <a:spcPts val="0"/>
              </a:spcAft>
              <a:buClr>
                <a:schemeClr val="dk1"/>
              </a:buClr>
              <a:buSzPts val="2000"/>
              <a:buChar char="»"/>
              <a:defRPr>
                <a:solidFill>
                  <a:schemeClr val="dk1"/>
                </a:solidFil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31" name="Google Shape;31;p5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5"/>
          <p:cNvSpPr txBox="1"/>
          <p:nvPr>
            <p:ph idx="11" type="ftr"/>
          </p:nvPr>
        </p:nvSpPr>
        <p:spPr>
          <a:xfrm>
            <a:off x="2638425" y="6446852"/>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55"/>
          <p:cNvSpPr txBox="1"/>
          <p:nvPr>
            <p:ph idx="12" type="sldNum"/>
          </p:nvPr>
        </p:nvSpPr>
        <p:spPr>
          <a:xfrm>
            <a:off x="5848350" y="6467484"/>
            <a:ext cx="213360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b="1" i="0" sz="1350" u="none" cap="none" strike="noStrike">
                <a:solidFill>
                  <a:srgbClr val="FFFFFF"/>
                </a:solidFill>
                <a:latin typeface="Calibri"/>
                <a:ea typeface="Calibri"/>
                <a:cs typeface="Calibri"/>
                <a:sym typeface="Calibri"/>
              </a:defRPr>
            </a:lvl1pPr>
            <a:lvl2pPr indent="0" lvl="1" marL="0" algn="ctr">
              <a:spcBef>
                <a:spcPts val="0"/>
              </a:spcBef>
              <a:buNone/>
              <a:defRPr b="1" i="0" sz="1350" u="none" cap="none" strike="noStrike">
                <a:solidFill>
                  <a:srgbClr val="FFFFFF"/>
                </a:solidFill>
                <a:latin typeface="Calibri"/>
                <a:ea typeface="Calibri"/>
                <a:cs typeface="Calibri"/>
                <a:sym typeface="Calibri"/>
              </a:defRPr>
            </a:lvl2pPr>
            <a:lvl3pPr indent="0" lvl="2" marL="0" algn="ctr">
              <a:spcBef>
                <a:spcPts val="0"/>
              </a:spcBef>
              <a:buNone/>
              <a:defRPr b="1" i="0" sz="1350" u="none" cap="none" strike="noStrike">
                <a:solidFill>
                  <a:srgbClr val="FFFFFF"/>
                </a:solidFill>
                <a:latin typeface="Calibri"/>
                <a:ea typeface="Calibri"/>
                <a:cs typeface="Calibri"/>
                <a:sym typeface="Calibri"/>
              </a:defRPr>
            </a:lvl3pPr>
            <a:lvl4pPr indent="0" lvl="3" marL="0" algn="ctr">
              <a:spcBef>
                <a:spcPts val="0"/>
              </a:spcBef>
              <a:buNone/>
              <a:defRPr b="1" i="0" sz="1350" u="none" cap="none" strike="noStrike">
                <a:solidFill>
                  <a:srgbClr val="FFFFFF"/>
                </a:solidFill>
                <a:latin typeface="Calibri"/>
                <a:ea typeface="Calibri"/>
                <a:cs typeface="Calibri"/>
                <a:sym typeface="Calibri"/>
              </a:defRPr>
            </a:lvl4pPr>
            <a:lvl5pPr indent="0" lvl="4" marL="0" algn="ctr">
              <a:spcBef>
                <a:spcPts val="0"/>
              </a:spcBef>
              <a:buNone/>
              <a:defRPr b="1" i="0" sz="1350" u="none" cap="none" strike="noStrike">
                <a:solidFill>
                  <a:srgbClr val="FFFFFF"/>
                </a:solidFill>
                <a:latin typeface="Calibri"/>
                <a:ea typeface="Calibri"/>
                <a:cs typeface="Calibri"/>
                <a:sym typeface="Calibri"/>
              </a:defRPr>
            </a:lvl5pPr>
            <a:lvl6pPr indent="0" lvl="5" marL="0" algn="ctr">
              <a:spcBef>
                <a:spcPts val="0"/>
              </a:spcBef>
              <a:buNone/>
              <a:defRPr b="1" i="0" sz="1350" u="none" cap="none" strike="noStrike">
                <a:solidFill>
                  <a:srgbClr val="FFFFFF"/>
                </a:solidFill>
                <a:latin typeface="Calibri"/>
                <a:ea typeface="Calibri"/>
                <a:cs typeface="Calibri"/>
                <a:sym typeface="Calibri"/>
              </a:defRPr>
            </a:lvl6pPr>
            <a:lvl7pPr indent="0" lvl="6" marL="0" algn="ctr">
              <a:spcBef>
                <a:spcPts val="0"/>
              </a:spcBef>
              <a:buNone/>
              <a:defRPr b="1" i="0" sz="1350" u="none" cap="none" strike="noStrike">
                <a:solidFill>
                  <a:srgbClr val="FFFFFF"/>
                </a:solidFill>
                <a:latin typeface="Calibri"/>
                <a:ea typeface="Calibri"/>
                <a:cs typeface="Calibri"/>
                <a:sym typeface="Calibri"/>
              </a:defRPr>
            </a:lvl7pPr>
            <a:lvl8pPr indent="0" lvl="7" marL="0" algn="ctr">
              <a:spcBef>
                <a:spcPts val="0"/>
              </a:spcBef>
              <a:buNone/>
              <a:defRPr b="1" i="0" sz="1350" u="none" cap="none" strike="noStrike">
                <a:solidFill>
                  <a:srgbClr val="FFFFFF"/>
                </a:solidFill>
                <a:latin typeface="Calibri"/>
                <a:ea typeface="Calibri"/>
                <a:cs typeface="Calibri"/>
                <a:sym typeface="Calibri"/>
              </a:defRPr>
            </a:lvl8pPr>
            <a:lvl9pPr indent="0" lvl="8" marL="0" algn="ctr">
              <a:spcBef>
                <a:spcPts val="0"/>
              </a:spcBef>
              <a:buNone/>
              <a:defRPr b="1" i="0" sz="1350" u="none" cap="none" strike="noStrike">
                <a:solidFill>
                  <a:srgbClr val="FFFFFF"/>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3">
  <p:cSld name="Thank you 3">
    <p:spTree>
      <p:nvGrpSpPr>
        <p:cNvPr id="34" name="Shape 34"/>
        <p:cNvGrpSpPr/>
        <p:nvPr/>
      </p:nvGrpSpPr>
      <p:grpSpPr>
        <a:xfrm>
          <a:off x="0" y="0"/>
          <a:ext cx="0" cy="0"/>
          <a:chOff x="0" y="0"/>
          <a:chExt cx="0" cy="0"/>
        </a:xfrm>
      </p:grpSpPr>
      <p:sp>
        <p:nvSpPr>
          <p:cNvPr id="35" name="Google Shape;35;p56"/>
          <p:cNvSpPr txBox="1"/>
          <p:nvPr/>
        </p:nvSpPr>
        <p:spPr>
          <a:xfrm>
            <a:off x="5372558" y="6553200"/>
            <a:ext cx="3695242" cy="21544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800">
                <a:solidFill>
                  <a:schemeClr val="dk1"/>
                </a:solidFill>
                <a:latin typeface="Calibri"/>
                <a:ea typeface="Calibri"/>
                <a:cs typeface="Calibri"/>
                <a:sym typeface="Calibri"/>
              </a:rPr>
              <a:t>http://www.corydoiron.com/wp-content/uploads/2012/11/Thank-You-Kids-.jpg</a:t>
            </a:r>
            <a:endParaRPr/>
          </a:p>
        </p:txBody>
      </p:sp>
      <p:pic>
        <p:nvPicPr>
          <p:cNvPr descr="http://www.corydoiron.com/wp-content/uploads/2012/11/Thank-You-Kids-.jpg" id="36" name="Google Shape;36;p56"/>
          <p:cNvPicPr preferRelativeResize="0"/>
          <p:nvPr/>
        </p:nvPicPr>
        <p:blipFill rotWithShape="1">
          <a:blip r:embed="rId2">
            <a:alphaModFix/>
          </a:blip>
          <a:srcRect b="0" l="0" r="0" t="0"/>
          <a:stretch/>
        </p:blipFill>
        <p:spPr>
          <a:xfrm>
            <a:off x="609600" y="761999"/>
            <a:ext cx="7772400" cy="5218349"/>
          </a:xfrm>
          <a:prstGeom prst="rect">
            <a:avLst/>
          </a:prstGeom>
          <a:noFill/>
          <a:ln>
            <a:noFill/>
          </a:ln>
        </p:spPr>
      </p:pic>
    </p:spTree>
  </p:cSld>
  <p:clrMapOvr>
    <a:masterClrMapping/>
  </p:clrMapOvr>
  <p:transition spd="slow" p14:dur="1600">
    <p:blinds dir="vert"/>
  </p:transition>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êu đề chính">
  <p:cSld name="Tiêu đề chính">
    <p:bg>
      <p:bgPr>
        <a:gradFill>
          <a:gsLst>
            <a:gs pos="0">
              <a:srgbClr val="5779C7"/>
            </a:gs>
            <a:gs pos="100000">
              <a:srgbClr val="002763"/>
            </a:gs>
          </a:gsLst>
          <a:path path="circle">
            <a:fillToRect b="50%" l="50%" r="50%" t="50%"/>
          </a:path>
          <a:tileRect/>
        </a:gradFill>
      </p:bgPr>
    </p:bg>
    <p:spTree>
      <p:nvGrpSpPr>
        <p:cNvPr id="37" name="Shape 37"/>
        <p:cNvGrpSpPr/>
        <p:nvPr/>
      </p:nvGrpSpPr>
      <p:grpSpPr>
        <a:xfrm>
          <a:off x="0" y="0"/>
          <a:ext cx="0" cy="0"/>
          <a:chOff x="0" y="0"/>
          <a:chExt cx="0" cy="0"/>
        </a:xfrm>
      </p:grpSpPr>
      <p:sp>
        <p:nvSpPr>
          <p:cNvPr id="38" name="Google Shape;38;p51"/>
          <p:cNvSpPr txBox="1"/>
          <p:nvPr>
            <p:ph type="ctrTitle"/>
          </p:nvPr>
        </p:nvSpPr>
        <p:spPr>
          <a:xfrm>
            <a:off x="685800" y="1196753"/>
            <a:ext cx="7772400" cy="2376264"/>
          </a:xfrm>
          <a:prstGeom prst="rect">
            <a:avLst/>
          </a:prstGeom>
          <a:noFill/>
          <a:ln>
            <a:noFill/>
          </a:ln>
        </p:spPr>
        <p:txBody>
          <a:bodyPr anchorCtr="0" anchor="b" bIns="45700" lIns="91425" spcFirstLastPara="1" rIns="91425" wrap="square" tIns="45700">
            <a:normAutofit/>
          </a:bodyPr>
          <a:lstStyle>
            <a:lvl1pPr lvl="0" algn="ctr">
              <a:spcBef>
                <a:spcPts val="0"/>
              </a:spcBef>
              <a:spcAft>
                <a:spcPts val="0"/>
              </a:spcAft>
              <a:buClr>
                <a:schemeClr val="lt1"/>
              </a:buClr>
              <a:buSzPts val="4000"/>
              <a:buFont typeface="Arial"/>
              <a:buNone/>
              <a:defRPr b="1" sz="4000">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51"/>
          <p:cNvSpPr txBox="1"/>
          <p:nvPr>
            <p:ph idx="1" type="subTitle"/>
          </p:nvPr>
        </p:nvSpPr>
        <p:spPr>
          <a:xfrm>
            <a:off x="683568" y="3717032"/>
            <a:ext cx="7776864" cy="108012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chemeClr val="lt1"/>
              </a:buClr>
              <a:buSzPts val="3200"/>
              <a:buNone/>
              <a:defRPr>
                <a:solidFill>
                  <a:schemeClr val="lt1"/>
                </a:solidFill>
              </a:defRPr>
            </a:lvl1pPr>
            <a:lvl2pPr lvl="1" algn="ctr">
              <a:spcBef>
                <a:spcPts val="560"/>
              </a:spcBef>
              <a:spcAft>
                <a:spcPts val="0"/>
              </a:spcAft>
              <a:buClr>
                <a:schemeClr val="lt1"/>
              </a:buClr>
              <a:buSzPts val="2800"/>
              <a:buNone/>
              <a:defRPr>
                <a:solidFill>
                  <a:schemeClr val="lt1"/>
                </a:solidFill>
              </a:defRPr>
            </a:lvl2pPr>
            <a:lvl3pPr lvl="2" algn="ctr">
              <a:spcBef>
                <a:spcPts val="480"/>
              </a:spcBef>
              <a:spcAft>
                <a:spcPts val="0"/>
              </a:spcAft>
              <a:buClr>
                <a:schemeClr val="lt1"/>
              </a:buClr>
              <a:buSzPts val="2400"/>
              <a:buNone/>
              <a:defRPr>
                <a:solidFill>
                  <a:schemeClr val="lt1"/>
                </a:solidFill>
              </a:defRPr>
            </a:lvl3pPr>
            <a:lvl4pPr lvl="3" algn="ctr">
              <a:spcBef>
                <a:spcPts val="400"/>
              </a:spcBef>
              <a:spcAft>
                <a:spcPts val="0"/>
              </a:spcAft>
              <a:buClr>
                <a:schemeClr val="lt1"/>
              </a:buClr>
              <a:buSzPts val="2000"/>
              <a:buNone/>
              <a:defRPr>
                <a:solidFill>
                  <a:schemeClr val="lt1"/>
                </a:solidFill>
              </a:defRPr>
            </a:lvl4pPr>
            <a:lvl5pPr lvl="4" algn="ctr">
              <a:spcBef>
                <a:spcPts val="400"/>
              </a:spcBef>
              <a:spcAft>
                <a:spcPts val="0"/>
              </a:spcAft>
              <a:buClr>
                <a:schemeClr val="lt1"/>
              </a:buClr>
              <a:buSzPts val="2000"/>
              <a:buNone/>
              <a:defRPr>
                <a:solidFill>
                  <a:schemeClr val="lt1"/>
                </a:solidFill>
              </a:defRPr>
            </a:lvl5pPr>
            <a:lvl6pPr lvl="5" algn="ctr">
              <a:spcBef>
                <a:spcPts val="400"/>
              </a:spcBef>
              <a:spcAft>
                <a:spcPts val="0"/>
              </a:spcAft>
              <a:buClr>
                <a:schemeClr val="lt1"/>
              </a:buClr>
              <a:buSzPts val="2000"/>
              <a:buNone/>
              <a:defRPr>
                <a:solidFill>
                  <a:schemeClr val="lt1"/>
                </a:solidFill>
              </a:defRPr>
            </a:lvl6pPr>
            <a:lvl7pPr lvl="6" algn="ctr">
              <a:spcBef>
                <a:spcPts val="400"/>
              </a:spcBef>
              <a:spcAft>
                <a:spcPts val="0"/>
              </a:spcAft>
              <a:buClr>
                <a:schemeClr val="lt1"/>
              </a:buClr>
              <a:buSzPts val="2000"/>
              <a:buNone/>
              <a:defRPr>
                <a:solidFill>
                  <a:schemeClr val="lt1"/>
                </a:solidFill>
              </a:defRPr>
            </a:lvl7pPr>
            <a:lvl8pPr lvl="7" algn="ctr">
              <a:spcBef>
                <a:spcPts val="400"/>
              </a:spcBef>
              <a:spcAft>
                <a:spcPts val="0"/>
              </a:spcAft>
              <a:buClr>
                <a:schemeClr val="lt1"/>
              </a:buClr>
              <a:buSzPts val="2000"/>
              <a:buNone/>
              <a:defRPr>
                <a:solidFill>
                  <a:schemeClr val="lt1"/>
                </a:solidFill>
              </a:defRPr>
            </a:lvl8pPr>
            <a:lvl9pPr lvl="8" algn="ctr">
              <a:spcBef>
                <a:spcPts val="400"/>
              </a:spcBef>
              <a:spcAft>
                <a:spcPts val="0"/>
              </a:spcAft>
              <a:buClr>
                <a:schemeClr val="lt1"/>
              </a:buClr>
              <a:buSzPts val="2000"/>
              <a:buNone/>
              <a:defRPr>
                <a:solidFill>
                  <a:schemeClr val="lt1"/>
                </a:solidFill>
              </a:defRPr>
            </a:lvl9pPr>
          </a:lstStyle>
          <a:p/>
        </p:txBody>
      </p:sp>
    </p:spTree>
  </p:cSld>
  <p:clrMapOvr>
    <a:masterClrMapping/>
  </p:clrMapOvr>
  <mc:AlternateContent>
    <mc:Choice Requires="p14">
      <p:transition spd="slow" p14:dur="3900">
        <p14:glitter dir="l" pattern="hexagon"/>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hấn mạnh">
  <p:cSld name="Nhấn mạnh">
    <p:spTree>
      <p:nvGrpSpPr>
        <p:cNvPr id="40" name="Shape 40"/>
        <p:cNvGrpSpPr/>
        <p:nvPr/>
      </p:nvGrpSpPr>
      <p:grpSpPr>
        <a:xfrm>
          <a:off x="0" y="0"/>
          <a:ext cx="0" cy="0"/>
          <a:chOff x="0" y="0"/>
          <a:chExt cx="0" cy="0"/>
        </a:xfrm>
      </p:grpSpPr>
      <p:sp>
        <p:nvSpPr>
          <p:cNvPr id="41" name="Google Shape;41;p57"/>
          <p:cNvSpPr/>
          <p:nvPr/>
        </p:nvSpPr>
        <p:spPr>
          <a:xfrm>
            <a:off x="8526512" y="6237312"/>
            <a:ext cx="617488" cy="617488"/>
          </a:xfrm>
          <a:prstGeom prst="flowChartConnector">
            <a:avLst/>
          </a:prstGeom>
          <a:solidFill>
            <a:schemeClr val="accen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2" name="Google Shape;42;p57"/>
          <p:cNvSpPr txBox="1"/>
          <p:nvPr>
            <p:ph type="title"/>
          </p:nvPr>
        </p:nvSpPr>
        <p:spPr>
          <a:xfrm>
            <a:off x="0" y="-27384"/>
            <a:ext cx="9144000" cy="688218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rgbClr val="FF0000"/>
              </a:buClr>
              <a:buSzPts val="6000"/>
              <a:buFont typeface="Arial Narrow"/>
              <a:buNone/>
              <a:defRPr b="1" sz="6000">
                <a:solidFill>
                  <a:srgbClr val="FF0000"/>
                </a:solidFill>
                <a:latin typeface="Arial Narrow"/>
                <a:ea typeface="Arial Narrow"/>
                <a:cs typeface="Arial Narrow"/>
                <a:sym typeface="Arial Narrow"/>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 name="Google Shape;43;p57"/>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lvl1pPr indent="0" lvl="0" marL="0" algn="ctr">
              <a:spcBef>
                <a:spcPts val="0"/>
              </a:spcBef>
              <a:buNone/>
              <a:defRPr b="1" sz="3200">
                <a:solidFill>
                  <a:srgbClr val="FFFF00"/>
                </a:solidFill>
                <a:latin typeface="Calibri"/>
                <a:ea typeface="Calibri"/>
                <a:cs typeface="Calibri"/>
                <a:sym typeface="Calibri"/>
              </a:defRPr>
            </a:lvl1pPr>
            <a:lvl2pPr indent="0" lvl="1" marL="0" algn="ctr">
              <a:spcBef>
                <a:spcPts val="0"/>
              </a:spcBef>
              <a:buNone/>
              <a:defRPr b="1" sz="3200">
                <a:solidFill>
                  <a:srgbClr val="FFFF00"/>
                </a:solidFill>
                <a:latin typeface="Calibri"/>
                <a:ea typeface="Calibri"/>
                <a:cs typeface="Calibri"/>
                <a:sym typeface="Calibri"/>
              </a:defRPr>
            </a:lvl2pPr>
            <a:lvl3pPr indent="0" lvl="2" marL="0" algn="ctr">
              <a:spcBef>
                <a:spcPts val="0"/>
              </a:spcBef>
              <a:buNone/>
              <a:defRPr b="1" sz="3200">
                <a:solidFill>
                  <a:srgbClr val="FFFF00"/>
                </a:solidFill>
                <a:latin typeface="Calibri"/>
                <a:ea typeface="Calibri"/>
                <a:cs typeface="Calibri"/>
                <a:sym typeface="Calibri"/>
              </a:defRPr>
            </a:lvl3pPr>
            <a:lvl4pPr indent="0" lvl="3" marL="0" algn="ctr">
              <a:spcBef>
                <a:spcPts val="0"/>
              </a:spcBef>
              <a:buNone/>
              <a:defRPr b="1" sz="3200">
                <a:solidFill>
                  <a:srgbClr val="FFFF00"/>
                </a:solidFill>
                <a:latin typeface="Calibri"/>
                <a:ea typeface="Calibri"/>
                <a:cs typeface="Calibri"/>
                <a:sym typeface="Calibri"/>
              </a:defRPr>
            </a:lvl4pPr>
            <a:lvl5pPr indent="0" lvl="4" marL="0" algn="ctr">
              <a:spcBef>
                <a:spcPts val="0"/>
              </a:spcBef>
              <a:buNone/>
              <a:defRPr b="1" sz="3200">
                <a:solidFill>
                  <a:srgbClr val="FFFF00"/>
                </a:solidFill>
                <a:latin typeface="Calibri"/>
                <a:ea typeface="Calibri"/>
                <a:cs typeface="Calibri"/>
                <a:sym typeface="Calibri"/>
              </a:defRPr>
            </a:lvl5pPr>
            <a:lvl6pPr indent="0" lvl="5" marL="0" algn="ctr">
              <a:spcBef>
                <a:spcPts val="0"/>
              </a:spcBef>
              <a:buNone/>
              <a:defRPr b="1" sz="3200">
                <a:solidFill>
                  <a:srgbClr val="FFFF00"/>
                </a:solidFill>
                <a:latin typeface="Calibri"/>
                <a:ea typeface="Calibri"/>
                <a:cs typeface="Calibri"/>
                <a:sym typeface="Calibri"/>
              </a:defRPr>
            </a:lvl6pPr>
            <a:lvl7pPr indent="0" lvl="6" marL="0" algn="ctr">
              <a:spcBef>
                <a:spcPts val="0"/>
              </a:spcBef>
              <a:buNone/>
              <a:defRPr b="1" sz="3200">
                <a:solidFill>
                  <a:srgbClr val="FFFF00"/>
                </a:solidFill>
                <a:latin typeface="Calibri"/>
                <a:ea typeface="Calibri"/>
                <a:cs typeface="Calibri"/>
                <a:sym typeface="Calibri"/>
              </a:defRPr>
            </a:lvl7pPr>
            <a:lvl8pPr indent="0" lvl="7" marL="0" algn="ctr">
              <a:spcBef>
                <a:spcPts val="0"/>
              </a:spcBef>
              <a:buNone/>
              <a:defRPr b="1" sz="3200">
                <a:solidFill>
                  <a:srgbClr val="FFFF00"/>
                </a:solidFill>
                <a:latin typeface="Calibri"/>
                <a:ea typeface="Calibri"/>
                <a:cs typeface="Calibri"/>
                <a:sym typeface="Calibri"/>
              </a:defRPr>
            </a:lvl8pPr>
            <a:lvl9pPr indent="0" lvl="8" marL="0" algn="ctr">
              <a:spcBef>
                <a:spcPts val="0"/>
              </a:spcBef>
              <a:buNone/>
              <a:defRPr b="1" sz="3200">
                <a:solidFill>
                  <a:srgbClr val="FFFF00"/>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600">
    <p:blinds dir="vert"/>
  </p:transition>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estion and Answer 1">
  <p:cSld name="Question and Answer 1">
    <p:spTree>
      <p:nvGrpSpPr>
        <p:cNvPr id="44" name="Shape 44"/>
        <p:cNvGrpSpPr/>
        <p:nvPr/>
      </p:nvGrpSpPr>
      <p:grpSpPr>
        <a:xfrm>
          <a:off x="0" y="0"/>
          <a:ext cx="0" cy="0"/>
          <a:chOff x="0" y="0"/>
          <a:chExt cx="0" cy="0"/>
        </a:xfrm>
      </p:grpSpPr>
      <p:pic>
        <p:nvPicPr>
          <p:cNvPr descr="http://www.princetonacademy.in/wp-content/uploads/2012/03/QNA.jpg" id="45" name="Google Shape;45;p58"/>
          <p:cNvPicPr preferRelativeResize="0"/>
          <p:nvPr/>
        </p:nvPicPr>
        <p:blipFill rotWithShape="1">
          <a:blip r:embed="rId2">
            <a:alphaModFix/>
          </a:blip>
          <a:srcRect b="0" l="0" r="0" t="0"/>
          <a:stretch/>
        </p:blipFill>
        <p:spPr>
          <a:xfrm>
            <a:off x="1333500" y="533400"/>
            <a:ext cx="6057900" cy="6057900"/>
          </a:xfrm>
          <a:prstGeom prst="rect">
            <a:avLst/>
          </a:prstGeom>
          <a:noFill/>
          <a:ln>
            <a:noFill/>
          </a:ln>
        </p:spPr>
      </p:pic>
    </p:spTree>
  </p:cSld>
  <p:clrMapOvr>
    <a:masterClrMapping/>
  </p:clrMapOvr>
  <p:transition spd="slow" p14:dur="1600">
    <p:blinds dir="vert"/>
  </p:transition>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estion and Answer 2">
  <p:cSld name="Question and Answer 2">
    <p:spTree>
      <p:nvGrpSpPr>
        <p:cNvPr id="46" name="Shape 46"/>
        <p:cNvGrpSpPr/>
        <p:nvPr/>
      </p:nvGrpSpPr>
      <p:grpSpPr>
        <a:xfrm>
          <a:off x="0" y="0"/>
          <a:ext cx="0" cy="0"/>
          <a:chOff x="0" y="0"/>
          <a:chExt cx="0" cy="0"/>
        </a:xfrm>
      </p:grpSpPr>
      <p:pic>
        <p:nvPicPr>
          <p:cNvPr descr="http://previews.123rf.com/images/donskarpo/donskarpo1211/donskarpo121100051/16217385-questions-and-answers-red-white-black-dice-isolated-on-white-background-Stock-Photo.jpg" id="47" name="Google Shape;47;p59"/>
          <p:cNvPicPr preferRelativeResize="0"/>
          <p:nvPr/>
        </p:nvPicPr>
        <p:blipFill rotWithShape="1">
          <a:blip r:embed="rId2">
            <a:alphaModFix/>
          </a:blip>
          <a:srcRect b="0" l="0" r="0" t="0"/>
          <a:stretch/>
        </p:blipFill>
        <p:spPr>
          <a:xfrm>
            <a:off x="1066800" y="1676399"/>
            <a:ext cx="6991350" cy="3486151"/>
          </a:xfrm>
          <a:prstGeom prst="rect">
            <a:avLst/>
          </a:prstGeom>
          <a:noFill/>
          <a:ln>
            <a:noFill/>
          </a:ln>
        </p:spPr>
      </p:pic>
    </p:spTree>
  </p:cSld>
  <p:clrMapOvr>
    <a:masterClrMapping/>
  </p:clrMapOvr>
  <p:transition spd="slow" p14:dur="1600">
    <p:blinds dir="vert"/>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4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4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4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4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4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3" name="Shape 73"/>
        <p:cNvGrpSpPr/>
        <p:nvPr/>
      </p:nvGrpSpPr>
      <p:grpSpPr>
        <a:xfrm>
          <a:off x="0" y="0"/>
          <a:ext cx="0" cy="0"/>
          <a:chOff x="0" y="0"/>
          <a:chExt cx="0" cy="0"/>
        </a:xfrm>
      </p:grpSpPr>
      <p:sp>
        <p:nvSpPr>
          <p:cNvPr id="74" name="Google Shape;74;p5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lt1"/>
              </a:buClr>
              <a:buSzPts val="4400"/>
              <a:buFont typeface="Calibri"/>
              <a:buNone/>
              <a:defRPr b="0" i="0" sz="4400" u="none" cap="none" strike="noStrik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5" name="Google Shape;75;p5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lt1"/>
              </a:buClr>
              <a:buSzPts val="3200"/>
              <a:buFont typeface="Arial"/>
              <a:buChar char="•"/>
              <a:defRPr b="0" i="0" sz="3200" u="none" cap="none" strike="noStrike">
                <a:solidFill>
                  <a:schemeClr val="lt1"/>
                </a:solidFill>
                <a:latin typeface="Calibri"/>
                <a:ea typeface="Calibri"/>
                <a:cs typeface="Calibri"/>
                <a:sym typeface="Calibri"/>
              </a:defRPr>
            </a:lvl1pPr>
            <a:lvl2pPr indent="-406400" lvl="1" marL="914400" marR="0" rtl="0" algn="l">
              <a:spcBef>
                <a:spcPts val="560"/>
              </a:spcBef>
              <a:spcAft>
                <a:spcPts val="0"/>
              </a:spcAft>
              <a:buClr>
                <a:schemeClr val="lt1"/>
              </a:buClr>
              <a:buSzPts val="2800"/>
              <a:buFont typeface="Arial"/>
              <a:buChar char="–"/>
              <a:defRPr b="0" i="0" sz="2800" u="none" cap="none" strike="noStrike">
                <a:solidFill>
                  <a:schemeClr val="lt1"/>
                </a:solidFill>
                <a:latin typeface="Calibri"/>
                <a:ea typeface="Calibri"/>
                <a:cs typeface="Calibri"/>
                <a:sym typeface="Calibri"/>
              </a:defRPr>
            </a:lvl2pPr>
            <a:lvl3pPr indent="-381000" lvl="2" marL="1371600" marR="0" rtl="0" algn="l">
              <a:spcBef>
                <a:spcPts val="480"/>
              </a:spcBef>
              <a:spcAft>
                <a:spcPts val="0"/>
              </a:spcAft>
              <a:buClr>
                <a:schemeClr val="lt1"/>
              </a:buClr>
              <a:buSzPts val="2400"/>
              <a:buFont typeface="Arial"/>
              <a:buChar char="•"/>
              <a:defRPr b="0" i="0" sz="2400" u="none" cap="none" strike="noStrike">
                <a:solidFill>
                  <a:schemeClr val="lt1"/>
                </a:solidFill>
                <a:latin typeface="Calibri"/>
                <a:ea typeface="Calibri"/>
                <a:cs typeface="Calibri"/>
                <a:sym typeface="Calibri"/>
              </a:defRPr>
            </a:lvl3pPr>
            <a:lvl4pPr indent="-355600" lvl="3" marL="1828800" marR="0" rtl="0" algn="l">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4pPr>
            <a:lvl5pPr indent="-355600" lvl="4" marL="2286000" marR="0" rtl="0" algn="l">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5pPr>
            <a:lvl6pPr indent="-355600" lvl="5" marL="2743200" marR="0" rtl="0" algn="l">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6pPr>
            <a:lvl7pPr indent="-355600" lvl="6" marL="3200400" marR="0" rtl="0" algn="l">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7pPr>
            <a:lvl8pPr indent="-355600" lvl="7" marL="3657600" marR="0" rtl="0" algn="l">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8pPr>
            <a:lvl9pPr indent="-355600" lvl="8" marL="4114800" marR="0" rtl="0" algn="l">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9pPr>
          </a:lstStyle>
          <a:p/>
        </p:txBody>
      </p:sp>
      <p:sp>
        <p:nvSpPr>
          <p:cNvPr id="76" name="Google Shape;76;p5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lt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9pPr>
          </a:lstStyle>
          <a:p/>
        </p:txBody>
      </p:sp>
      <p:sp>
        <p:nvSpPr>
          <p:cNvPr id="77" name="Google Shape;77;p5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chemeClr val="lt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9pPr>
          </a:lstStyle>
          <a:p/>
        </p:txBody>
      </p:sp>
      <p:sp>
        <p:nvSpPr>
          <p:cNvPr id="78" name="Google Shape;78;p5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chemeClr val="lt1"/>
                </a:solidFill>
                <a:latin typeface="Calibri"/>
                <a:ea typeface="Calibri"/>
                <a:cs typeface="Calibri"/>
                <a:sym typeface="Calibri"/>
              </a:defRPr>
            </a:lvl1pPr>
            <a:lvl2pPr indent="0" lvl="1" marL="0" marR="0" rtl="0" algn="r">
              <a:spcBef>
                <a:spcPts val="0"/>
              </a:spcBef>
              <a:buNone/>
              <a:defRPr b="0" i="0" sz="1200" u="none" cap="none" strike="noStrike">
                <a:solidFill>
                  <a:schemeClr val="lt1"/>
                </a:solidFill>
                <a:latin typeface="Calibri"/>
                <a:ea typeface="Calibri"/>
                <a:cs typeface="Calibri"/>
                <a:sym typeface="Calibri"/>
              </a:defRPr>
            </a:lvl2pPr>
            <a:lvl3pPr indent="0" lvl="2" marL="0" marR="0" rtl="0" algn="r">
              <a:spcBef>
                <a:spcPts val="0"/>
              </a:spcBef>
              <a:buNone/>
              <a:defRPr b="0" i="0" sz="1200" u="none" cap="none" strike="noStrike">
                <a:solidFill>
                  <a:schemeClr val="lt1"/>
                </a:solidFill>
                <a:latin typeface="Calibri"/>
                <a:ea typeface="Calibri"/>
                <a:cs typeface="Calibri"/>
                <a:sym typeface="Calibri"/>
              </a:defRPr>
            </a:lvl3pPr>
            <a:lvl4pPr indent="0" lvl="3" marL="0" marR="0" rtl="0" algn="r">
              <a:spcBef>
                <a:spcPts val="0"/>
              </a:spcBef>
              <a:buNone/>
              <a:defRPr b="0" i="0" sz="1200" u="none" cap="none" strike="noStrike">
                <a:solidFill>
                  <a:schemeClr val="lt1"/>
                </a:solidFill>
                <a:latin typeface="Calibri"/>
                <a:ea typeface="Calibri"/>
                <a:cs typeface="Calibri"/>
                <a:sym typeface="Calibri"/>
              </a:defRPr>
            </a:lvl4pPr>
            <a:lvl5pPr indent="0" lvl="4" marL="0" marR="0" rtl="0" algn="r">
              <a:spcBef>
                <a:spcPts val="0"/>
              </a:spcBef>
              <a:buNone/>
              <a:defRPr b="0" i="0" sz="1200" u="none" cap="none" strike="noStrike">
                <a:solidFill>
                  <a:schemeClr val="lt1"/>
                </a:solidFill>
                <a:latin typeface="Calibri"/>
                <a:ea typeface="Calibri"/>
                <a:cs typeface="Calibri"/>
                <a:sym typeface="Calibri"/>
              </a:defRPr>
            </a:lvl5pPr>
            <a:lvl6pPr indent="0" lvl="5" marL="0" marR="0" rtl="0" algn="r">
              <a:spcBef>
                <a:spcPts val="0"/>
              </a:spcBef>
              <a:buNone/>
              <a:defRPr b="0" i="0" sz="1200" u="none" cap="none" strike="noStrike">
                <a:solidFill>
                  <a:schemeClr val="lt1"/>
                </a:solidFill>
                <a:latin typeface="Calibri"/>
                <a:ea typeface="Calibri"/>
                <a:cs typeface="Calibri"/>
                <a:sym typeface="Calibri"/>
              </a:defRPr>
            </a:lvl6pPr>
            <a:lvl7pPr indent="0" lvl="6" marL="0" marR="0" rtl="0" algn="r">
              <a:spcBef>
                <a:spcPts val="0"/>
              </a:spcBef>
              <a:buNone/>
              <a:defRPr b="0" i="0" sz="1200" u="none" cap="none" strike="noStrike">
                <a:solidFill>
                  <a:schemeClr val="lt1"/>
                </a:solidFill>
                <a:latin typeface="Calibri"/>
                <a:ea typeface="Calibri"/>
                <a:cs typeface="Calibri"/>
                <a:sym typeface="Calibri"/>
              </a:defRPr>
            </a:lvl7pPr>
            <a:lvl8pPr indent="0" lvl="7" marL="0" marR="0" rtl="0" algn="r">
              <a:spcBef>
                <a:spcPts val="0"/>
              </a:spcBef>
              <a:buNone/>
              <a:defRPr b="0" i="0" sz="1200" u="none" cap="none" strike="noStrike">
                <a:solidFill>
                  <a:schemeClr val="lt1"/>
                </a:solidFill>
                <a:latin typeface="Calibri"/>
                <a:ea typeface="Calibri"/>
                <a:cs typeface="Calibri"/>
                <a:sym typeface="Calibri"/>
              </a:defRPr>
            </a:lvl8pPr>
            <a:lvl9pPr indent="0" lvl="8" marL="0" marR="0" rtl="0" algn="r">
              <a:spcBef>
                <a:spcPts val="0"/>
              </a:spcBef>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7"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comments" Target="../comments/comment1.xml"/><Relationship Id="rId4" Type="http://schemas.openxmlformats.org/officeDocument/2006/relationships/image" Target="../media/image11.png"/><Relationship Id="rId5"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9.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6.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9.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comments" Target="../comments/comment2.xml"/><Relationship Id="rId4" Type="http://schemas.openxmlformats.org/officeDocument/2006/relationships/image" Target="../media/image17.png"/><Relationship Id="rId5"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0.gi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2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24.png"/><Relationship Id="rId4" Type="http://schemas.openxmlformats.org/officeDocument/2006/relationships/image" Target="../media/image22.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3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27.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40.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28.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2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29.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38.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3.xml"/><Relationship Id="rId3" Type="http://schemas.openxmlformats.org/officeDocument/2006/relationships/image" Target="../media/image4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4.xml"/><Relationship Id="rId3" Type="http://schemas.openxmlformats.org/officeDocument/2006/relationships/image" Target="../media/image3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 Id="rId3" Type="http://schemas.openxmlformats.org/officeDocument/2006/relationships/image" Target="../media/image36.jpg"/><Relationship Id="rId4" Type="http://schemas.openxmlformats.org/officeDocument/2006/relationships/image" Target="../media/image37.jpg"/><Relationship Id="rId5" Type="http://schemas.openxmlformats.org/officeDocument/2006/relationships/image" Target="../media/image35.jpg"/><Relationship Id="rId6" Type="http://schemas.openxmlformats.org/officeDocument/2006/relationships/image" Target="../media/image31.png"/><Relationship Id="rId7" Type="http://schemas.openxmlformats.org/officeDocument/2006/relationships/image" Target="../media/image32.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6.xml"/><Relationship Id="rId3" Type="http://schemas.openxmlformats.org/officeDocument/2006/relationships/image" Target="../media/image34.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Thông tin về giảng viên</a:t>
            </a:r>
            <a:endParaRPr/>
          </a:p>
        </p:txBody>
      </p:sp>
      <p:sp>
        <p:nvSpPr>
          <p:cNvPr id="88" name="Google Shape;88;p1"/>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pic>
        <p:nvPicPr>
          <p:cNvPr id="89" name="Google Shape;89;p1"/>
          <p:cNvPicPr preferRelativeResize="0"/>
          <p:nvPr/>
        </p:nvPicPr>
        <p:blipFill rotWithShape="1">
          <a:blip r:embed="rId3">
            <a:alphaModFix/>
          </a:blip>
          <a:srcRect b="0" l="0" r="0" t="0"/>
          <a:stretch/>
        </p:blipFill>
        <p:spPr>
          <a:xfrm>
            <a:off x="1143000" y="1219200"/>
            <a:ext cx="7236200" cy="3795289"/>
          </a:xfrm>
          <a:prstGeom prst="rect">
            <a:avLst/>
          </a:prstGeom>
          <a:noFill/>
          <a:ln>
            <a:noFill/>
          </a:ln>
        </p:spPr>
      </p:pic>
    </p:spTree>
  </p:cSld>
  <p:clrMapOvr>
    <a:masterClrMapping/>
  </p:clrMapOvr>
  <p:transition spd="slow" p14:dur="1600">
    <p:blinds dir="vert"/>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10"/>
          <p:cNvSpPr txBox="1"/>
          <p:nvPr>
            <p:ph idx="1" type="body"/>
          </p:nvPr>
        </p:nvSpPr>
        <p:spPr>
          <a:xfrm>
            <a:off x="0" y="685800"/>
            <a:ext cx="9144000" cy="6172200"/>
          </a:xfrm>
          <a:prstGeom prst="rect">
            <a:avLst/>
          </a:prstGeom>
          <a:noFill/>
          <a:ln>
            <a:noFill/>
          </a:ln>
        </p:spPr>
        <p:txBody>
          <a:bodyPr anchorCtr="0" anchor="t" bIns="45700" lIns="91425" spcFirstLastPara="1" rIns="91425" wrap="square" tIns="45700">
            <a:normAutofit/>
          </a:bodyPr>
          <a:lstStyle/>
          <a:p>
            <a:pPr indent="-342900" lvl="0" marL="342900" rtl="0" algn="l">
              <a:lnSpc>
                <a:spcPct val="114000"/>
              </a:lnSpc>
              <a:spcBef>
                <a:spcPts val="0"/>
              </a:spcBef>
              <a:spcAft>
                <a:spcPts val="0"/>
              </a:spcAft>
              <a:buClr>
                <a:schemeClr val="dk1"/>
              </a:buClr>
              <a:buSzPts val="3600"/>
              <a:buFont typeface="Noto Sans Symbols"/>
              <a:buChar char="❑"/>
            </a:pPr>
            <a:r>
              <a:rPr lang="en-US"/>
              <a:t>2/2013: Mandiant nói về Đơn vị 61398</a:t>
            </a:r>
            <a:endParaRPr/>
          </a:p>
        </p:txBody>
      </p:sp>
      <p:sp>
        <p:nvSpPr>
          <p:cNvPr id="201" name="Google Shape;201;p10"/>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Sự kiện an ninh mạng gần đây</a:t>
            </a:r>
            <a:endParaRPr/>
          </a:p>
        </p:txBody>
      </p:sp>
      <p:sp>
        <p:nvSpPr>
          <p:cNvPr id="202" name="Google Shape;202;p10"/>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pic>
        <p:nvPicPr>
          <p:cNvPr id="203" name="Google Shape;203;p10"/>
          <p:cNvPicPr preferRelativeResize="0"/>
          <p:nvPr/>
        </p:nvPicPr>
        <p:blipFill rotWithShape="1">
          <a:blip r:embed="rId3">
            <a:alphaModFix/>
          </a:blip>
          <a:srcRect b="0" l="0" r="0" t="0"/>
          <a:stretch/>
        </p:blipFill>
        <p:spPr>
          <a:xfrm>
            <a:off x="185057" y="1828800"/>
            <a:ext cx="8909116" cy="4005943"/>
          </a:xfrm>
          <a:prstGeom prst="rect">
            <a:avLst/>
          </a:prstGeom>
          <a:noFill/>
          <a:ln>
            <a:noFill/>
          </a:ln>
        </p:spPr>
      </p:pic>
    </p:spTree>
  </p:cSld>
  <p:clrMapOvr>
    <a:masterClrMapping/>
  </p:clrMapOvr>
  <p:transition spd="slow" p14:dur="1600">
    <p:blinds dir="vert"/>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11"/>
          <p:cNvSpPr txBox="1"/>
          <p:nvPr>
            <p:ph idx="1" type="body"/>
          </p:nvPr>
        </p:nvSpPr>
        <p:spPr>
          <a:xfrm>
            <a:off x="0" y="685800"/>
            <a:ext cx="9144000" cy="6172200"/>
          </a:xfrm>
          <a:prstGeom prst="rect">
            <a:avLst/>
          </a:prstGeom>
          <a:noFill/>
          <a:ln>
            <a:noFill/>
          </a:ln>
        </p:spPr>
        <p:txBody>
          <a:bodyPr anchorCtr="0" anchor="t" bIns="45700" lIns="91425" spcFirstLastPara="1" rIns="91425" wrap="square" tIns="45700">
            <a:normAutofit/>
          </a:bodyPr>
          <a:lstStyle/>
          <a:p>
            <a:pPr indent="-342900" lvl="0" marL="342900" rtl="0" algn="l">
              <a:lnSpc>
                <a:spcPct val="114000"/>
              </a:lnSpc>
              <a:spcBef>
                <a:spcPts val="0"/>
              </a:spcBef>
              <a:spcAft>
                <a:spcPts val="0"/>
              </a:spcAft>
              <a:buClr>
                <a:schemeClr val="dk1"/>
              </a:buClr>
              <a:buSzPts val="3600"/>
              <a:buFont typeface="Noto Sans Symbols"/>
              <a:buChar char="❑"/>
            </a:pPr>
            <a:r>
              <a:rPr lang="en-US"/>
              <a:t>5/2017: WannaCry</a:t>
            </a:r>
            <a:endParaRPr/>
          </a:p>
        </p:txBody>
      </p:sp>
      <p:sp>
        <p:nvSpPr>
          <p:cNvPr id="210" name="Google Shape;210;p11"/>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Sự kiện an ninh mạng gần đây</a:t>
            </a:r>
            <a:endParaRPr/>
          </a:p>
        </p:txBody>
      </p:sp>
      <p:sp>
        <p:nvSpPr>
          <p:cNvPr id="211" name="Google Shape;211;p11"/>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pic>
        <p:nvPicPr>
          <p:cNvPr id="212" name="Google Shape;212;p11"/>
          <p:cNvPicPr preferRelativeResize="0"/>
          <p:nvPr/>
        </p:nvPicPr>
        <p:blipFill rotWithShape="1">
          <a:blip r:embed="rId3">
            <a:alphaModFix/>
          </a:blip>
          <a:srcRect b="0" l="0" r="0" t="0"/>
          <a:stretch/>
        </p:blipFill>
        <p:spPr>
          <a:xfrm>
            <a:off x="420080" y="1504195"/>
            <a:ext cx="8303840" cy="4557712"/>
          </a:xfrm>
          <a:prstGeom prst="rect">
            <a:avLst/>
          </a:prstGeom>
          <a:noFill/>
          <a:ln>
            <a:noFill/>
          </a:ln>
        </p:spPr>
      </p:pic>
    </p:spTree>
  </p:cSld>
  <p:clrMapOvr>
    <a:masterClrMapping/>
  </p:clrMapOvr>
  <p:transition spd="slow" p14:dur="1600">
    <p:blinds dir="vert"/>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12"/>
          <p:cNvSpPr txBox="1"/>
          <p:nvPr>
            <p:ph idx="1" type="body"/>
          </p:nvPr>
        </p:nvSpPr>
        <p:spPr>
          <a:xfrm>
            <a:off x="6927" y="914400"/>
            <a:ext cx="9144000" cy="4495800"/>
          </a:xfrm>
          <a:prstGeom prst="rect">
            <a:avLst/>
          </a:prstGeom>
          <a:noFill/>
          <a:ln>
            <a:noFill/>
          </a:ln>
        </p:spPr>
        <p:txBody>
          <a:bodyPr anchorCtr="0" anchor="ctr" bIns="45700" lIns="91425" spcFirstLastPara="1" rIns="91425" wrap="square" tIns="45700">
            <a:normAutofit/>
          </a:bodyPr>
          <a:lstStyle/>
          <a:p>
            <a:pPr indent="-466725" lvl="0" marL="466725" rtl="0" algn="l">
              <a:lnSpc>
                <a:spcPct val="114000"/>
              </a:lnSpc>
              <a:spcBef>
                <a:spcPts val="0"/>
              </a:spcBef>
              <a:spcAft>
                <a:spcPts val="0"/>
              </a:spcAft>
              <a:buClr>
                <a:schemeClr val="dk1"/>
              </a:buClr>
              <a:buSzPts val="3600"/>
              <a:buFont typeface="Noto Sans Symbols"/>
              <a:buChar char="❑"/>
            </a:pPr>
            <a:r>
              <a:rPr b="1" lang="en-US"/>
              <a:t>Các hệ thống nổi tiếng để lộ tài khoản người dùng ở quy mô lớn</a:t>
            </a:r>
            <a:endParaRPr/>
          </a:p>
          <a:p>
            <a:pPr indent="-342900" lvl="0" marL="342900" rtl="0" algn="l">
              <a:lnSpc>
                <a:spcPct val="114000"/>
              </a:lnSpc>
              <a:spcBef>
                <a:spcPts val="1200"/>
              </a:spcBef>
              <a:spcAft>
                <a:spcPts val="0"/>
              </a:spcAft>
              <a:buClr>
                <a:schemeClr val="dk1"/>
              </a:buClr>
              <a:buSzPts val="3600"/>
              <a:buChar char="•"/>
            </a:pPr>
            <a:r>
              <a:rPr lang="en-US"/>
              <a:t>5/2014: 233 triệu tài khoản eBay</a:t>
            </a:r>
            <a:endParaRPr/>
          </a:p>
          <a:p>
            <a:pPr indent="-342900" lvl="0" marL="342900" rtl="0" algn="l">
              <a:lnSpc>
                <a:spcPct val="114000"/>
              </a:lnSpc>
              <a:spcBef>
                <a:spcPts val="1200"/>
              </a:spcBef>
              <a:spcAft>
                <a:spcPts val="0"/>
              </a:spcAft>
              <a:buClr>
                <a:schemeClr val="dk1"/>
              </a:buClr>
              <a:buSzPts val="3600"/>
              <a:buChar char="•"/>
            </a:pPr>
            <a:r>
              <a:rPr lang="en-US"/>
              <a:t>9/2014: 5 triệu tài khoản Gmail</a:t>
            </a:r>
            <a:endParaRPr/>
          </a:p>
          <a:p>
            <a:pPr indent="-342900" lvl="0" marL="342900" rtl="0" algn="l">
              <a:lnSpc>
                <a:spcPct val="114000"/>
              </a:lnSpc>
              <a:spcBef>
                <a:spcPts val="1200"/>
              </a:spcBef>
              <a:spcAft>
                <a:spcPts val="0"/>
              </a:spcAft>
              <a:buClr>
                <a:schemeClr val="dk1"/>
              </a:buClr>
              <a:buSzPts val="3600"/>
              <a:buChar char="•"/>
            </a:pPr>
            <a:r>
              <a:rPr lang="en-US"/>
              <a:t>6/2016: 100 triệu tài khoản VK (Facebook Nga)</a:t>
            </a:r>
            <a:endParaRPr/>
          </a:p>
        </p:txBody>
      </p:sp>
      <p:sp>
        <p:nvSpPr>
          <p:cNvPr id="219" name="Google Shape;219;p12"/>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Sự kiện an ninh mạng gần đây</a:t>
            </a:r>
            <a:endParaRPr/>
          </a:p>
        </p:txBody>
      </p:sp>
      <p:sp>
        <p:nvSpPr>
          <p:cNvPr id="220" name="Google Shape;220;p12"/>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600">
    <p:blinds dir="vert"/>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13"/>
          <p:cNvSpPr txBox="1"/>
          <p:nvPr>
            <p:ph idx="1" type="body"/>
          </p:nvPr>
        </p:nvSpPr>
        <p:spPr>
          <a:xfrm>
            <a:off x="0" y="685800"/>
            <a:ext cx="9144000" cy="6172200"/>
          </a:xfrm>
          <a:prstGeom prst="rect">
            <a:avLst/>
          </a:prstGeom>
          <a:noFill/>
          <a:ln>
            <a:noFill/>
          </a:ln>
        </p:spPr>
        <p:txBody>
          <a:bodyPr anchorCtr="0" anchor="t" bIns="45700" lIns="91425" spcFirstLastPara="1" rIns="91425" wrap="square" tIns="45700">
            <a:normAutofit/>
          </a:bodyPr>
          <a:lstStyle/>
          <a:p>
            <a:pPr indent="-342900" lvl="0" marL="342900" rtl="0" algn="l">
              <a:lnSpc>
                <a:spcPct val="114000"/>
              </a:lnSpc>
              <a:spcBef>
                <a:spcPts val="0"/>
              </a:spcBef>
              <a:spcAft>
                <a:spcPts val="0"/>
              </a:spcAft>
              <a:buClr>
                <a:schemeClr val="dk1"/>
              </a:buClr>
              <a:buSzPts val="3600"/>
              <a:buFont typeface="Noto Sans Symbols"/>
              <a:buChar char="❑"/>
            </a:pPr>
            <a:r>
              <a:rPr lang="en-US"/>
              <a:t>6/2015: Kaspersky bị tấn công</a:t>
            </a:r>
            <a:endParaRPr/>
          </a:p>
        </p:txBody>
      </p:sp>
      <p:sp>
        <p:nvSpPr>
          <p:cNvPr id="227" name="Google Shape;227;p13"/>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Sự kiện an ninh mạng gần đây</a:t>
            </a:r>
            <a:endParaRPr/>
          </a:p>
        </p:txBody>
      </p:sp>
      <p:sp>
        <p:nvSpPr>
          <p:cNvPr id="228" name="Google Shape;228;p13"/>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pic>
        <p:nvPicPr>
          <p:cNvPr id="229" name="Google Shape;229;p13"/>
          <p:cNvPicPr preferRelativeResize="0"/>
          <p:nvPr/>
        </p:nvPicPr>
        <p:blipFill rotWithShape="1">
          <a:blip r:embed="rId3">
            <a:alphaModFix/>
          </a:blip>
          <a:srcRect b="0" l="0" r="0" t="0"/>
          <a:stretch/>
        </p:blipFill>
        <p:spPr>
          <a:xfrm>
            <a:off x="152400" y="1828800"/>
            <a:ext cx="8895360" cy="3886200"/>
          </a:xfrm>
          <a:prstGeom prst="rect">
            <a:avLst/>
          </a:prstGeom>
          <a:noFill/>
          <a:ln>
            <a:noFill/>
          </a:ln>
        </p:spPr>
      </p:pic>
    </p:spTree>
  </p:cSld>
  <p:clrMapOvr>
    <a:masterClrMapping/>
  </p:clrMapOvr>
  <p:transition spd="slow" p14:dur="1600">
    <p:blinds dir="vert"/>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4"/>
          <p:cNvSpPr txBox="1"/>
          <p:nvPr>
            <p:ph idx="1" type="body"/>
          </p:nvPr>
        </p:nvSpPr>
        <p:spPr>
          <a:xfrm>
            <a:off x="76200" y="990600"/>
            <a:ext cx="9144000" cy="6172200"/>
          </a:xfrm>
          <a:prstGeom prst="rect">
            <a:avLst/>
          </a:prstGeom>
          <a:noFill/>
          <a:ln>
            <a:noFill/>
          </a:ln>
        </p:spPr>
        <p:txBody>
          <a:bodyPr anchorCtr="0" anchor="t" bIns="45700" lIns="91425" spcFirstLastPara="1" rIns="91425" wrap="square" tIns="45700">
            <a:normAutofit/>
          </a:bodyPr>
          <a:lstStyle/>
          <a:p>
            <a:pPr indent="-466725" lvl="0" marL="466725" rtl="0" algn="l">
              <a:lnSpc>
                <a:spcPct val="114000"/>
              </a:lnSpc>
              <a:spcBef>
                <a:spcPts val="0"/>
              </a:spcBef>
              <a:spcAft>
                <a:spcPts val="0"/>
              </a:spcAft>
              <a:buClr>
                <a:schemeClr val="dk1"/>
              </a:buClr>
              <a:buSzPts val="3600"/>
              <a:buFont typeface="Noto Sans Symbols"/>
              <a:buChar char="❑"/>
            </a:pPr>
            <a:r>
              <a:rPr b="1" lang="en-US"/>
              <a:t>6/2016: Hàn Quốc tố hacker Triều Tiên đánh cắp bí mật quân sự</a:t>
            </a:r>
            <a:endParaRPr b="1"/>
          </a:p>
          <a:p>
            <a:pPr indent="-342900" lvl="0" marL="342900" rtl="0" algn="l">
              <a:lnSpc>
                <a:spcPct val="114000"/>
              </a:lnSpc>
              <a:spcBef>
                <a:spcPts val="1200"/>
              </a:spcBef>
              <a:spcAft>
                <a:spcPts val="0"/>
              </a:spcAft>
              <a:buClr>
                <a:schemeClr val="dk1"/>
              </a:buClr>
              <a:buSzPts val="3600"/>
              <a:buChar char="•"/>
            </a:pPr>
            <a:r>
              <a:rPr lang="en-US"/>
              <a:t>Sử dụng 16 máy chủ từ Bình Nhưỡng</a:t>
            </a:r>
            <a:endParaRPr/>
          </a:p>
          <a:p>
            <a:pPr indent="-342900" lvl="0" marL="342900" rtl="0" algn="l">
              <a:lnSpc>
                <a:spcPct val="114000"/>
              </a:lnSpc>
              <a:spcBef>
                <a:spcPts val="1200"/>
              </a:spcBef>
              <a:spcAft>
                <a:spcPts val="0"/>
              </a:spcAft>
              <a:buClr>
                <a:schemeClr val="dk1"/>
              </a:buClr>
              <a:buSzPts val="3600"/>
              <a:buChar char="•"/>
            </a:pPr>
            <a:r>
              <a:rPr lang="en-US"/>
              <a:t>Đánh cắp 42.000 tài liệu</a:t>
            </a:r>
            <a:endParaRPr/>
          </a:p>
        </p:txBody>
      </p:sp>
      <p:sp>
        <p:nvSpPr>
          <p:cNvPr id="235" name="Google Shape;235;p14"/>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Sự kiện an ninh mạng gần đây</a:t>
            </a:r>
            <a:endParaRPr/>
          </a:p>
        </p:txBody>
      </p:sp>
      <p:sp>
        <p:nvSpPr>
          <p:cNvPr id="236" name="Google Shape;236;p14"/>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600">
    <p:blinds dir="vert"/>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5"/>
          <p:cNvSpPr txBox="1"/>
          <p:nvPr>
            <p:ph idx="1" type="body"/>
          </p:nvPr>
        </p:nvSpPr>
        <p:spPr>
          <a:xfrm>
            <a:off x="76200" y="990600"/>
            <a:ext cx="9144000" cy="6172200"/>
          </a:xfrm>
          <a:prstGeom prst="rect">
            <a:avLst/>
          </a:prstGeom>
          <a:noFill/>
          <a:ln>
            <a:noFill/>
          </a:ln>
        </p:spPr>
        <p:txBody>
          <a:bodyPr anchorCtr="0" anchor="t" bIns="45700" lIns="91425" spcFirstLastPara="1" rIns="91425" wrap="square" tIns="45700">
            <a:normAutofit/>
          </a:bodyPr>
          <a:lstStyle/>
          <a:p>
            <a:pPr indent="0" lvl="0" marL="0" rtl="0" algn="l">
              <a:lnSpc>
                <a:spcPct val="114000"/>
              </a:lnSpc>
              <a:spcBef>
                <a:spcPts val="0"/>
              </a:spcBef>
              <a:spcAft>
                <a:spcPts val="0"/>
              </a:spcAft>
              <a:buClr>
                <a:srgbClr val="333333"/>
              </a:buClr>
              <a:buSzPts val="3600"/>
              <a:buNone/>
            </a:pPr>
            <a:r>
              <a:rPr lang="en-US">
                <a:solidFill>
                  <a:srgbClr val="333333"/>
                </a:solidFill>
                <a:latin typeface="Arial"/>
                <a:ea typeface="Arial"/>
                <a:cs typeface="Arial"/>
                <a:sym typeface="Arial"/>
              </a:rPr>
              <a:t>Sàn giao dịch tiền điện tử.</a:t>
            </a:r>
            <a:endParaRPr/>
          </a:p>
          <a:p>
            <a:pPr indent="0" lvl="0" marL="0" rtl="0" algn="l">
              <a:lnSpc>
                <a:spcPct val="114000"/>
              </a:lnSpc>
              <a:spcBef>
                <a:spcPts val="1200"/>
              </a:spcBef>
              <a:spcAft>
                <a:spcPts val="0"/>
              </a:spcAft>
              <a:buClr>
                <a:srgbClr val="222222"/>
              </a:buClr>
              <a:buSzPts val="3600"/>
              <a:buNone/>
            </a:pPr>
            <a:r>
              <a:rPr b="0" i="0" lang="en-US">
                <a:solidFill>
                  <a:srgbClr val="222222"/>
                </a:solidFill>
                <a:latin typeface="Nunito Sans"/>
                <a:ea typeface="Nunito Sans"/>
                <a:cs typeface="Nunito Sans"/>
                <a:sym typeface="Nunito Sans"/>
              </a:rPr>
              <a:t>07/05/2019, sàn giao dịch tiền điện tử Binance bị hack hơn 7000 Bitcoin.</a:t>
            </a:r>
            <a:br>
              <a:rPr b="0" i="0" lang="en-US">
                <a:solidFill>
                  <a:srgbClr val="333333"/>
                </a:solidFill>
                <a:latin typeface="Arial"/>
                <a:ea typeface="Arial"/>
                <a:cs typeface="Arial"/>
                <a:sym typeface="Arial"/>
              </a:rPr>
            </a:br>
            <a:r>
              <a:rPr b="0" i="0" lang="en-US">
                <a:solidFill>
                  <a:srgbClr val="333333"/>
                </a:solidFill>
                <a:latin typeface="Arial"/>
                <a:ea typeface="Arial"/>
                <a:cs typeface="Arial"/>
                <a:sym typeface="Arial"/>
              </a:rPr>
              <a:t>19/8/2021, sàn giao dịch tiền điện tử Liquid tại Nhật Bản bị tấn công</a:t>
            </a:r>
            <a:r>
              <a:rPr lang="en-US">
                <a:solidFill>
                  <a:srgbClr val="333333"/>
                </a:solidFill>
                <a:latin typeface="Arial"/>
                <a:ea typeface="Arial"/>
                <a:cs typeface="Arial"/>
                <a:sym typeface="Arial"/>
              </a:rPr>
              <a:t>, thiệt hại ~ 80 triệu usd</a:t>
            </a:r>
            <a:endParaRPr>
              <a:solidFill>
                <a:srgbClr val="333333"/>
              </a:solidFill>
              <a:latin typeface="Arial"/>
              <a:ea typeface="Arial"/>
              <a:cs typeface="Arial"/>
              <a:sym typeface="Arial"/>
            </a:endParaRPr>
          </a:p>
        </p:txBody>
      </p:sp>
      <p:sp>
        <p:nvSpPr>
          <p:cNvPr id="242" name="Google Shape;242;p15"/>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Sự kiện an ninh mạng gần đây</a:t>
            </a:r>
            <a:endParaRPr/>
          </a:p>
        </p:txBody>
      </p:sp>
      <p:sp>
        <p:nvSpPr>
          <p:cNvPr id="243" name="Google Shape;243;p15"/>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600">
    <p:blinds dir="vert"/>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16"/>
          <p:cNvSpPr txBox="1"/>
          <p:nvPr>
            <p:ph type="title"/>
          </p:nvPr>
        </p:nvSpPr>
        <p:spPr>
          <a:xfrm>
            <a:off x="2387869" y="152400"/>
            <a:ext cx="4927331" cy="1146829"/>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3200"/>
              <a:buFont typeface="Calibri"/>
              <a:buNone/>
            </a:pPr>
            <a:r>
              <a:rPr lang="en-US" sz="3200"/>
              <a:t>Case </a:t>
            </a:r>
            <a:r>
              <a:rPr lang="en-US" sz="3200">
                <a:solidFill>
                  <a:srgbClr val="2E75B5"/>
                </a:solidFill>
              </a:rPr>
              <a:t>Study: Dark Trace</a:t>
            </a:r>
            <a:endParaRPr sz="3200"/>
          </a:p>
        </p:txBody>
      </p:sp>
      <p:pic>
        <p:nvPicPr>
          <p:cNvPr id="249" name="Google Shape;249;p16"/>
          <p:cNvPicPr preferRelativeResize="0"/>
          <p:nvPr>
            <p:ph idx="1" type="body"/>
          </p:nvPr>
        </p:nvPicPr>
        <p:blipFill rotWithShape="1">
          <a:blip r:embed="rId4">
            <a:alphaModFix/>
          </a:blip>
          <a:srcRect b="0" l="0" r="0" t="0"/>
          <a:stretch/>
        </p:blipFill>
        <p:spPr>
          <a:xfrm>
            <a:off x="829110" y="1780777"/>
            <a:ext cx="2387372" cy="687140"/>
          </a:xfrm>
          <a:prstGeom prst="rect">
            <a:avLst/>
          </a:prstGeom>
          <a:noFill/>
          <a:ln>
            <a:noFill/>
          </a:ln>
        </p:spPr>
      </p:pic>
      <p:pic>
        <p:nvPicPr>
          <p:cNvPr id="250" name="Google Shape;250;p16"/>
          <p:cNvPicPr preferRelativeResize="0"/>
          <p:nvPr/>
        </p:nvPicPr>
        <p:blipFill rotWithShape="1">
          <a:blip r:embed="rId5">
            <a:alphaModFix/>
          </a:blip>
          <a:srcRect b="0" l="0" r="0" t="0"/>
          <a:stretch/>
        </p:blipFill>
        <p:spPr>
          <a:xfrm>
            <a:off x="4103344" y="2124347"/>
            <a:ext cx="4323170" cy="2705111"/>
          </a:xfrm>
          <a:prstGeom prst="rect">
            <a:avLst/>
          </a:prstGeom>
          <a:noFill/>
          <a:ln>
            <a:noFill/>
          </a:ln>
        </p:spPr>
      </p:pic>
      <p:sp>
        <p:nvSpPr>
          <p:cNvPr id="251" name="Google Shape;251;p16"/>
          <p:cNvSpPr txBox="1"/>
          <p:nvPr>
            <p:ph idx="4294967295" type="sldNum"/>
          </p:nvPr>
        </p:nvSpPr>
        <p:spPr>
          <a:xfrm>
            <a:off x="5848350" y="5707876"/>
            <a:ext cx="2133600" cy="273844"/>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solidFill>
                  <a:srgbClr val="888888"/>
                </a:solidFill>
              </a:rPr>
              <a:t>‹#›</a:t>
            </a:fld>
            <a:endParaRPr>
              <a:solidFill>
                <a:srgbClr val="888888"/>
              </a:solidFill>
            </a:endParaRPr>
          </a:p>
        </p:txBody>
      </p:sp>
      <p:sp>
        <p:nvSpPr>
          <p:cNvPr id="252" name="Google Shape;252;p16"/>
          <p:cNvSpPr txBox="1"/>
          <p:nvPr/>
        </p:nvSpPr>
        <p:spPr>
          <a:xfrm>
            <a:off x="0" y="2888280"/>
            <a:ext cx="4045592" cy="1477328"/>
          </a:xfrm>
          <a:prstGeom prst="rect">
            <a:avLst/>
          </a:prstGeom>
          <a:noFill/>
          <a:ln>
            <a:noFill/>
          </a:ln>
        </p:spPr>
        <p:txBody>
          <a:bodyPr anchorCtr="0" anchor="t" bIns="45700" lIns="91425" spcFirstLastPara="1" rIns="91425" wrap="square" tIns="45700">
            <a:spAutoFit/>
          </a:bodyPr>
          <a:lstStyle/>
          <a:p>
            <a:pPr indent="-214313" lvl="0" marL="214313" marR="0" rtl="0" algn="l">
              <a:spcBef>
                <a:spcPts val="0"/>
              </a:spcBef>
              <a:spcAft>
                <a:spcPts val="0"/>
              </a:spcAft>
              <a:buClr>
                <a:srgbClr val="000000"/>
              </a:buClr>
              <a:buSzPts val="1800"/>
              <a:buFont typeface="Calibri"/>
              <a:buChar char="-"/>
            </a:pPr>
            <a:r>
              <a:rPr b="0" i="0" lang="en-US" sz="1800" u="none" cap="none" strike="noStrike">
                <a:solidFill>
                  <a:srgbClr val="000000"/>
                </a:solidFill>
                <a:latin typeface="Calibri"/>
                <a:ea typeface="Calibri"/>
                <a:cs typeface="Calibri"/>
                <a:sym typeface="Calibri"/>
              </a:rPr>
              <a:t>Tấn công vào thiết bị điều nhiệt thông minh trong bể cá cảnh</a:t>
            </a:r>
            <a:endParaRPr b="0" i="0" sz="1800" u="none" cap="none" strike="noStrike">
              <a:solidFill>
                <a:srgbClr val="000000"/>
              </a:solidFill>
              <a:latin typeface="Calibri"/>
              <a:ea typeface="Calibri"/>
              <a:cs typeface="Calibri"/>
              <a:sym typeface="Calibri"/>
            </a:endParaRPr>
          </a:p>
          <a:p>
            <a:pPr indent="-214313" lvl="0" marL="214313" marR="0" rtl="0" algn="l">
              <a:spcBef>
                <a:spcPts val="0"/>
              </a:spcBef>
              <a:spcAft>
                <a:spcPts val="0"/>
              </a:spcAft>
              <a:buClr>
                <a:srgbClr val="000000"/>
              </a:buClr>
              <a:buSzPts val="1800"/>
              <a:buFont typeface="Calibri"/>
              <a:buChar char="-"/>
            </a:pPr>
            <a:r>
              <a:rPr b="0" i="0" lang="en-US" sz="1800" u="none" cap="none" strike="noStrike">
                <a:solidFill>
                  <a:srgbClr val="000000"/>
                </a:solidFill>
                <a:latin typeface="Calibri"/>
                <a:ea typeface="Calibri"/>
                <a:cs typeface="Calibri"/>
                <a:sym typeface="Calibri"/>
              </a:rPr>
              <a:t>Leo thang tấn công sang thiết bị camera</a:t>
            </a:r>
            <a:endParaRPr/>
          </a:p>
          <a:p>
            <a:pPr indent="-214313" lvl="0" marL="214313" marR="0" rtl="0" algn="l">
              <a:spcBef>
                <a:spcPts val="0"/>
              </a:spcBef>
              <a:spcAft>
                <a:spcPts val="0"/>
              </a:spcAft>
              <a:buClr>
                <a:srgbClr val="000000"/>
              </a:buClr>
              <a:buSzPts val="1800"/>
              <a:buFont typeface="Calibri"/>
              <a:buChar char="-"/>
            </a:pPr>
            <a:r>
              <a:rPr b="0" i="0" lang="en-US" sz="1800" u="none" cap="none" strike="noStrike">
                <a:solidFill>
                  <a:srgbClr val="000000"/>
                </a:solidFill>
                <a:latin typeface="Calibri"/>
                <a:ea typeface="Calibri"/>
                <a:cs typeface="Calibri"/>
                <a:sym typeface="Calibri"/>
              </a:rPr>
              <a:t>Quan sát được người chơi tại sòng bài</a:t>
            </a:r>
            <a:endParaRPr b="0" i="0" sz="1800" u="none" cap="none" strike="noStrike">
              <a:solidFill>
                <a:srgbClr val="000000"/>
              </a:solidFill>
              <a:latin typeface="Calibri"/>
              <a:ea typeface="Calibri"/>
              <a:cs typeface="Calibri"/>
              <a:sym typeface="Calibri"/>
            </a:endParaRPr>
          </a:p>
        </p:txBody>
      </p:sp>
      <p:sp>
        <p:nvSpPr>
          <p:cNvPr id="253" name="Google Shape;253;p16"/>
          <p:cNvSpPr txBox="1"/>
          <p:nvPr/>
        </p:nvSpPr>
        <p:spPr>
          <a:xfrm>
            <a:off x="105264" y="4549445"/>
            <a:ext cx="3835064" cy="923330"/>
          </a:xfrm>
          <a:prstGeom prst="rect">
            <a:avLst/>
          </a:prstGeom>
          <a:noFill/>
          <a:ln cap="flat" cmpd="sng" w="25400">
            <a:solidFill>
              <a:srgbClr val="FF0000"/>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u="none" cap="none" strike="noStrike">
                <a:solidFill>
                  <a:srgbClr val="000000"/>
                </a:solidFill>
                <a:latin typeface="Calibri"/>
                <a:ea typeface="Calibri"/>
                <a:cs typeface="Calibri"/>
                <a:sym typeface="Calibri"/>
              </a:rPr>
              <a:t>- Nguy cơ xuất hiện mọi nơi từ những thiết bị đơn giản nhất</a:t>
            </a:r>
            <a:endParaRPr sz="1800">
              <a:solidFill>
                <a:srgbClr val="000000"/>
              </a:solidFill>
              <a:latin typeface="Calibri"/>
              <a:ea typeface="Calibri"/>
              <a:cs typeface="Calibri"/>
              <a:sym typeface="Calibri"/>
            </a:endParaRPr>
          </a:p>
          <a:p>
            <a:pPr indent="0" lvl="0" marL="0" marR="0" rtl="0" algn="l">
              <a:spcBef>
                <a:spcPts val="0"/>
              </a:spcBef>
              <a:spcAft>
                <a:spcPts val="0"/>
              </a:spcAft>
              <a:buNone/>
            </a:pPr>
            <a:r>
              <a:rPr lang="en-US" sz="1800">
                <a:solidFill>
                  <a:srgbClr val="000000"/>
                </a:solidFill>
                <a:latin typeface="Calibri"/>
                <a:ea typeface="Calibri"/>
                <a:cs typeface="Calibri"/>
                <a:sym typeface="Calibri"/>
              </a:rPr>
              <a:t>- Ảnh hưởng rất cao kể cả tầm quốc gia</a:t>
            </a:r>
            <a:endParaRPr sz="1800">
              <a:solidFill>
                <a:srgbClr val="000000"/>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17"/>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Sự kiện an ninh mạng gần đây</a:t>
            </a:r>
            <a:endParaRPr/>
          </a:p>
        </p:txBody>
      </p:sp>
      <p:sp>
        <p:nvSpPr>
          <p:cNvPr id="259" name="Google Shape;259;p17"/>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pic>
        <p:nvPicPr>
          <p:cNvPr id="260" name="Google Shape;260;p17"/>
          <p:cNvPicPr preferRelativeResize="0"/>
          <p:nvPr>
            <p:ph idx="1" type="body"/>
          </p:nvPr>
        </p:nvPicPr>
        <p:blipFill rotWithShape="1">
          <a:blip r:embed="rId3">
            <a:alphaModFix/>
          </a:blip>
          <a:srcRect b="0" l="0" r="0" t="0"/>
          <a:stretch/>
        </p:blipFill>
        <p:spPr>
          <a:xfrm>
            <a:off x="918796" y="1371600"/>
            <a:ext cx="7234603" cy="4753422"/>
          </a:xfrm>
          <a:prstGeom prst="rect">
            <a:avLst/>
          </a:prstGeom>
          <a:noFill/>
          <a:ln>
            <a:noFill/>
          </a:ln>
        </p:spPr>
      </p:pic>
    </p:spTree>
  </p:cSld>
  <p:clrMapOvr>
    <a:masterClrMapping/>
  </p:clrMapOvr>
  <p:transition spd="slow" p14:dur="1600">
    <p:blinds dir="vert"/>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18"/>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Sự kiện an ninh mạng gần đây</a:t>
            </a:r>
            <a:endParaRPr/>
          </a:p>
        </p:txBody>
      </p:sp>
      <p:sp>
        <p:nvSpPr>
          <p:cNvPr id="266" name="Google Shape;266;p18"/>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sp>
        <p:nvSpPr>
          <p:cNvPr id="267" name="Google Shape;267;p18"/>
          <p:cNvSpPr/>
          <p:nvPr/>
        </p:nvSpPr>
        <p:spPr>
          <a:xfrm>
            <a:off x="838200" y="2111828"/>
            <a:ext cx="7010400" cy="2460171"/>
          </a:xfrm>
          <a:prstGeom prst="wedgeEllipseCallout">
            <a:avLst>
              <a:gd fmla="val -26889" name="adj1"/>
              <a:gd fmla="val 74992" name="adj2"/>
            </a:avLst>
          </a:prstGeom>
          <a:gradFill>
            <a:gsLst>
              <a:gs pos="0">
                <a:srgbClr val="2D5C97"/>
              </a:gs>
              <a:gs pos="80000">
                <a:srgbClr val="3C7AC5"/>
              </a:gs>
              <a:gs pos="100000">
                <a:srgbClr val="397BC9"/>
              </a:gs>
            </a:gsLst>
            <a:lin ang="16200000" scaled="0"/>
          </a:gradFill>
          <a:ln cap="flat" cmpd="sng" w="9525">
            <a:solidFill>
              <a:srgbClr val="4A7DBA"/>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3200">
                <a:solidFill>
                  <a:schemeClr val="lt1"/>
                </a:solidFill>
                <a:latin typeface="Calibri"/>
                <a:ea typeface="Calibri"/>
                <a:cs typeface="Calibri"/>
                <a:sym typeface="Calibri"/>
              </a:rPr>
              <a:t>Tình hình trong nước?</a:t>
            </a:r>
            <a:endParaRPr b="1" sz="3200">
              <a:solidFill>
                <a:schemeClr val="lt1"/>
              </a:solidFill>
              <a:latin typeface="Calibri"/>
              <a:ea typeface="Calibri"/>
              <a:cs typeface="Calibri"/>
              <a:sym typeface="Calibri"/>
            </a:endParaRPr>
          </a:p>
        </p:txBody>
      </p:sp>
    </p:spTree>
  </p:cSld>
  <p:clrMapOvr>
    <a:masterClrMapping/>
  </p:clrMapOvr>
  <p:transition spd="slow" p14:dur="1600">
    <p:blinds dir="ver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67"/>
                                        </p:tgtEl>
                                        <p:attrNameLst>
                                          <p:attrName>style.visibility</p:attrName>
                                        </p:attrNameLst>
                                      </p:cBhvr>
                                      <p:to>
                                        <p:strVal val="visible"/>
                                      </p:to>
                                    </p:set>
                                    <p:animEffect filter="fade" transition="in">
                                      <p:cBhvr>
                                        <p:cTn dur="2000"/>
                                        <p:tgtEl>
                                          <p:spTgt spid="2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19"/>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2800"/>
              <a:buFont typeface="Calibri"/>
              <a:buNone/>
            </a:pPr>
            <a:r>
              <a:rPr lang="en-US" sz="2800">
                <a:latin typeface="Calibri"/>
                <a:ea typeface="Calibri"/>
                <a:cs typeface="Calibri"/>
                <a:sym typeface="Calibri"/>
              </a:rPr>
              <a:t>Sự kiện an ninh mạng gần đây</a:t>
            </a:r>
            <a:endParaRPr b="1" sz="2800">
              <a:latin typeface="Calibri"/>
              <a:ea typeface="Calibri"/>
              <a:cs typeface="Calibri"/>
              <a:sym typeface="Calibri"/>
            </a:endParaRPr>
          </a:p>
        </p:txBody>
      </p:sp>
      <p:sp>
        <p:nvSpPr>
          <p:cNvPr id="273" name="Google Shape;273;p19"/>
          <p:cNvSpPr/>
          <p:nvPr/>
        </p:nvSpPr>
        <p:spPr>
          <a:xfrm rot="-5400000">
            <a:off x="-2186351" y="3557953"/>
            <a:ext cx="5410203" cy="885093"/>
          </a:xfrm>
          <a:prstGeom prst="roundRect">
            <a:avLst>
              <a:gd fmla="val 16667" name="adj"/>
            </a:avLst>
          </a:prstGeom>
          <a:solidFill>
            <a:srgbClr val="FF0000"/>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3200">
                <a:solidFill>
                  <a:schemeClr val="lt1"/>
                </a:solidFill>
                <a:latin typeface="Calibri"/>
                <a:ea typeface="Calibri"/>
                <a:cs typeface="Calibri"/>
                <a:sym typeface="Calibri"/>
              </a:rPr>
              <a:t>TÌNH HÌNH TRONG NƯỚC</a:t>
            </a:r>
            <a:endParaRPr/>
          </a:p>
        </p:txBody>
      </p:sp>
      <p:sp>
        <p:nvSpPr>
          <p:cNvPr id="274" name="Google Shape;274;p19"/>
          <p:cNvSpPr txBox="1"/>
          <p:nvPr/>
        </p:nvSpPr>
        <p:spPr>
          <a:xfrm>
            <a:off x="914400" y="1600200"/>
            <a:ext cx="45719" cy="45719"/>
          </a:xfrm>
          <a:prstGeom prst="rect">
            <a:avLst/>
          </a:prstGeom>
          <a:noFill/>
          <a:ln>
            <a:noFill/>
          </a:ln>
        </p:spPr>
        <p:txBody>
          <a:bodyPr anchorCtr="0" anchor="t" bIns="45700" lIns="91425" spcFirstLastPara="1" rIns="91425" wrap="square" tIns="45700">
            <a:noAutofit/>
          </a:bodyPr>
          <a:lstStyle/>
          <a:p>
            <a:pPr indent="0" lvl="1" marL="457200" marR="0" rtl="0" algn="l">
              <a:lnSpc>
                <a:spcPct val="80000"/>
              </a:lnSpc>
              <a:spcBef>
                <a:spcPts val="0"/>
              </a:spcBef>
              <a:spcAft>
                <a:spcPts val="0"/>
              </a:spcAft>
              <a:buClr>
                <a:schemeClr val="accent1"/>
              </a:buClr>
              <a:buSzPts val="2900"/>
              <a:buFont typeface="Noto Sans Symbols"/>
              <a:buNone/>
            </a:pPr>
            <a:r>
              <a:rPr b="0" i="0" lang="en-US" sz="2900" u="none" cap="none" strike="noStrike">
                <a:solidFill>
                  <a:schemeClr val="dk2"/>
                </a:solidFill>
                <a:latin typeface="Calibri"/>
                <a:ea typeface="Calibri"/>
                <a:cs typeface="Calibri"/>
                <a:sym typeface="Calibri"/>
              </a:rPr>
              <a:t> </a:t>
            </a:r>
            <a:endParaRPr/>
          </a:p>
        </p:txBody>
      </p:sp>
      <p:sp>
        <p:nvSpPr>
          <p:cNvPr id="275" name="Google Shape;275;p19"/>
          <p:cNvSpPr/>
          <p:nvPr/>
        </p:nvSpPr>
        <p:spPr>
          <a:xfrm>
            <a:off x="966552" y="1421178"/>
            <a:ext cx="7845972" cy="954107"/>
          </a:xfrm>
          <a:prstGeom prst="rect">
            <a:avLst/>
          </a:prstGeom>
          <a:solidFill>
            <a:srgbClr val="F1E0D3"/>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Từ năm 2011: Việt Nam thường xuyên là mục tiêu của hacker Trung Quốc</a:t>
            </a:r>
            <a:endParaRPr sz="2800">
              <a:solidFill>
                <a:schemeClr val="dk1"/>
              </a:solidFill>
              <a:latin typeface="Calibri"/>
              <a:ea typeface="Calibri"/>
              <a:cs typeface="Calibri"/>
              <a:sym typeface="Calibri"/>
            </a:endParaRPr>
          </a:p>
        </p:txBody>
      </p:sp>
      <p:sp>
        <p:nvSpPr>
          <p:cNvPr id="276" name="Google Shape;276;p19"/>
          <p:cNvSpPr/>
          <p:nvPr/>
        </p:nvSpPr>
        <p:spPr>
          <a:xfrm>
            <a:off x="995855" y="4240578"/>
            <a:ext cx="7845972" cy="2246769"/>
          </a:xfrm>
          <a:prstGeom prst="rect">
            <a:avLst/>
          </a:prstGeom>
          <a:solidFill>
            <a:srgbClr val="F1E0D3"/>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BKAV (2013): "phần mềm gián điệp đã xuất hiện tại hầu hết các cơ quan quan trọng từ các cơ quan Chính phủ, Quốc hội tới Bộ Quốc phòng, Bộ Công an hay các ngân hàng, viện nghiên cứu, trường đại học"</a:t>
            </a:r>
            <a:endParaRPr/>
          </a:p>
        </p:txBody>
      </p:sp>
      <p:sp>
        <p:nvSpPr>
          <p:cNvPr id="277" name="Google Shape;277;p19"/>
          <p:cNvSpPr/>
          <p:nvPr/>
        </p:nvSpPr>
        <p:spPr>
          <a:xfrm>
            <a:off x="995855" y="2895600"/>
            <a:ext cx="7845972" cy="954107"/>
          </a:xfrm>
          <a:prstGeom prst="rect">
            <a:avLst/>
          </a:prstGeom>
          <a:solidFill>
            <a:srgbClr val="F1E0D3"/>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VNISA (2012): 78% website </a:t>
            </a:r>
            <a:r>
              <a:rPr b="1" lang="en-US" sz="2800">
                <a:solidFill>
                  <a:schemeClr val="dk1"/>
                </a:solidFill>
                <a:latin typeface="Calibri"/>
                <a:ea typeface="Calibri"/>
                <a:cs typeface="Calibri"/>
                <a:sym typeface="Calibri"/>
              </a:rPr>
              <a:t>.gov.vn</a:t>
            </a:r>
            <a:r>
              <a:rPr lang="en-US" sz="2800">
                <a:solidFill>
                  <a:schemeClr val="dk1"/>
                </a:solidFill>
                <a:latin typeface="Calibri"/>
                <a:ea typeface="Calibri"/>
                <a:cs typeface="Calibri"/>
                <a:sym typeface="Calibri"/>
              </a:rPr>
              <a:t> có thể bị tấn công toàn diện</a:t>
            </a:r>
            <a:endParaRPr/>
          </a:p>
        </p:txBody>
      </p:sp>
      <p:sp>
        <p:nvSpPr>
          <p:cNvPr id="278" name="Google Shape;278;p19"/>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600">
    <p:blinds dir="ver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75"/>
                                        </p:tgtEl>
                                        <p:attrNameLst>
                                          <p:attrName>style.visibility</p:attrName>
                                        </p:attrNameLst>
                                      </p:cBhvr>
                                      <p:to>
                                        <p:strVal val="visible"/>
                                      </p:to>
                                    </p:set>
                                    <p:animEffect filter="fade" transition="in">
                                      <p:cBhvr>
                                        <p:cTn dur="1000"/>
                                        <p:tgtEl>
                                          <p:spTgt spid="27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76"/>
                                        </p:tgtEl>
                                        <p:attrNameLst>
                                          <p:attrName>style.visibility</p:attrName>
                                        </p:attrNameLst>
                                      </p:cBhvr>
                                      <p:to>
                                        <p:strVal val="visible"/>
                                      </p:to>
                                    </p:set>
                                    <p:animEffect filter="fade" transition="in">
                                      <p:cBhvr>
                                        <p:cTn dur="1000"/>
                                        <p:tgtEl>
                                          <p:spTgt spid="276"/>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77"/>
                                        </p:tgtEl>
                                        <p:attrNameLst>
                                          <p:attrName>style.visibility</p:attrName>
                                        </p:attrNameLst>
                                      </p:cBhvr>
                                      <p:to>
                                        <p:strVal val="visible"/>
                                      </p:to>
                                    </p:set>
                                    <p:animEffect filter="fade" transition="in">
                                      <p:cBhvr>
                                        <p:cTn dur="1000"/>
                                        <p:tgtEl>
                                          <p:spTgt spid="2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
          <p:cNvSpPr txBox="1"/>
          <p:nvPr>
            <p:ph type="ctrTitle"/>
          </p:nvPr>
        </p:nvSpPr>
        <p:spPr>
          <a:xfrm>
            <a:off x="685800" y="1196753"/>
            <a:ext cx="7772400" cy="2376264"/>
          </a:xfrm>
          <a:prstGeom prst="rect">
            <a:avLst/>
          </a:prstGeom>
          <a:noFill/>
          <a:ln>
            <a:noFill/>
          </a:ln>
        </p:spPr>
        <p:txBody>
          <a:bodyPr anchorCtr="0" anchor="b" bIns="45700" lIns="91425" spcFirstLastPara="1" rIns="91425" wrap="square" tIns="45700">
            <a:normAutofit/>
          </a:bodyPr>
          <a:lstStyle/>
          <a:p>
            <a:pPr indent="0" lvl="0" marL="0" rtl="0" algn="ctr">
              <a:lnSpc>
                <a:spcPct val="114000"/>
              </a:lnSpc>
              <a:spcBef>
                <a:spcPts val="0"/>
              </a:spcBef>
              <a:spcAft>
                <a:spcPts val="0"/>
              </a:spcAft>
              <a:buClr>
                <a:schemeClr val="lt1"/>
              </a:buClr>
              <a:buSzPts val="4000"/>
              <a:buFont typeface="Arial"/>
              <a:buNone/>
            </a:pPr>
            <a:r>
              <a:rPr lang="en-US"/>
              <a:t>CƠ SỞ AN TOÀN THÔNG TIN</a:t>
            </a:r>
            <a:endParaRPr/>
          </a:p>
        </p:txBody>
      </p:sp>
      <p:sp>
        <p:nvSpPr>
          <p:cNvPr id="96" name="Google Shape;96;p2"/>
          <p:cNvSpPr txBox="1"/>
          <p:nvPr>
            <p:ph idx="1" type="subTitle"/>
          </p:nvPr>
        </p:nvSpPr>
        <p:spPr>
          <a:xfrm>
            <a:off x="683568" y="3717032"/>
            <a:ext cx="7776864" cy="108012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chemeClr val="lt1"/>
              </a:buClr>
              <a:buSzPts val="3200"/>
              <a:buNone/>
            </a:pPr>
            <a:r>
              <a:rPr lang="en-US"/>
              <a:t>Bài 01. Tổng quan về an toàn thông tin</a:t>
            </a:r>
            <a:endParaRPr/>
          </a:p>
        </p:txBody>
      </p:sp>
    </p:spTree>
  </p:cSld>
  <p:clrMapOvr>
    <a:masterClrMapping/>
  </p:clrMapOvr>
  <mc:AlternateContent>
    <mc:Choice Requires="p14">
      <p:transition spd="slow" p14:dur="3900">
        <p14:glitter dir="l" pattern="hexagon"/>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0"/>
          <p:cNvSpPr txBox="1"/>
          <p:nvPr>
            <p:ph idx="1" type="body"/>
          </p:nvPr>
        </p:nvSpPr>
        <p:spPr>
          <a:xfrm>
            <a:off x="0" y="685800"/>
            <a:ext cx="9144000" cy="6172200"/>
          </a:xfrm>
          <a:prstGeom prst="rect">
            <a:avLst/>
          </a:prstGeom>
          <a:noFill/>
          <a:ln>
            <a:noFill/>
          </a:ln>
        </p:spPr>
        <p:txBody>
          <a:bodyPr anchorCtr="0" anchor="t" bIns="45700" lIns="91425" spcFirstLastPara="1" rIns="91425" wrap="square" tIns="45700">
            <a:normAutofit/>
          </a:bodyPr>
          <a:lstStyle/>
          <a:p>
            <a:pPr indent="-342900" lvl="0" marL="342900" rtl="0" algn="l">
              <a:lnSpc>
                <a:spcPct val="114000"/>
              </a:lnSpc>
              <a:spcBef>
                <a:spcPts val="0"/>
              </a:spcBef>
              <a:spcAft>
                <a:spcPts val="0"/>
              </a:spcAft>
              <a:buClr>
                <a:schemeClr val="dk1"/>
              </a:buClr>
              <a:buSzPts val="3600"/>
              <a:buFont typeface="Noto Sans Symbols"/>
              <a:buChar char="❑"/>
            </a:pPr>
            <a:r>
              <a:rPr lang="en-US"/>
              <a:t>5/2015: Nhà báo Việt bị theo dõi</a:t>
            </a:r>
            <a:endParaRPr/>
          </a:p>
        </p:txBody>
      </p:sp>
      <p:sp>
        <p:nvSpPr>
          <p:cNvPr id="285" name="Google Shape;285;p20"/>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Sự kiện an ninh mạng gần đây</a:t>
            </a:r>
            <a:endParaRPr/>
          </a:p>
        </p:txBody>
      </p:sp>
      <p:sp>
        <p:nvSpPr>
          <p:cNvPr id="286" name="Google Shape;286;p20"/>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pic>
        <p:nvPicPr>
          <p:cNvPr id="287" name="Google Shape;287;p20"/>
          <p:cNvPicPr preferRelativeResize="0"/>
          <p:nvPr/>
        </p:nvPicPr>
        <p:blipFill rotWithShape="1">
          <a:blip r:embed="rId3">
            <a:alphaModFix/>
          </a:blip>
          <a:srcRect b="0" l="0" r="0" t="0"/>
          <a:stretch/>
        </p:blipFill>
        <p:spPr>
          <a:xfrm>
            <a:off x="228599" y="1676400"/>
            <a:ext cx="8675417" cy="3838575"/>
          </a:xfrm>
          <a:prstGeom prst="rect">
            <a:avLst/>
          </a:prstGeom>
          <a:noFill/>
          <a:ln>
            <a:noFill/>
          </a:ln>
        </p:spPr>
      </p:pic>
    </p:spTree>
  </p:cSld>
  <p:clrMapOvr>
    <a:masterClrMapping/>
  </p:clrMapOvr>
  <p:transition spd="slow" p14:dur="1600">
    <p:blinds dir="vert"/>
  </p:transition>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21"/>
          <p:cNvSpPr txBox="1"/>
          <p:nvPr>
            <p:ph idx="1" type="body"/>
          </p:nvPr>
        </p:nvSpPr>
        <p:spPr>
          <a:xfrm>
            <a:off x="0" y="685800"/>
            <a:ext cx="9144000" cy="6172200"/>
          </a:xfrm>
          <a:prstGeom prst="rect">
            <a:avLst/>
          </a:prstGeom>
          <a:noFill/>
          <a:ln>
            <a:noFill/>
          </a:ln>
        </p:spPr>
        <p:txBody>
          <a:bodyPr anchorCtr="0" anchor="t" bIns="45700" lIns="91425" spcFirstLastPara="1" rIns="91425" wrap="square" tIns="45700">
            <a:normAutofit/>
          </a:bodyPr>
          <a:lstStyle/>
          <a:p>
            <a:pPr indent="-342900" lvl="0" marL="342900" rtl="0" algn="l">
              <a:lnSpc>
                <a:spcPct val="114000"/>
              </a:lnSpc>
              <a:spcBef>
                <a:spcPts val="0"/>
              </a:spcBef>
              <a:spcAft>
                <a:spcPts val="0"/>
              </a:spcAft>
              <a:buClr>
                <a:schemeClr val="dk1"/>
              </a:buClr>
              <a:buSzPts val="3600"/>
              <a:buFont typeface="Noto Sans Symbols"/>
              <a:buChar char="❑"/>
            </a:pPr>
            <a:r>
              <a:rPr lang="en-US"/>
              <a:t>7/2016: Vietnam Airlines</a:t>
            </a:r>
            <a:endParaRPr/>
          </a:p>
        </p:txBody>
      </p:sp>
      <p:sp>
        <p:nvSpPr>
          <p:cNvPr id="294" name="Google Shape;294;p21"/>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Sự kiện an ninh mạng gần đây</a:t>
            </a:r>
            <a:endParaRPr/>
          </a:p>
        </p:txBody>
      </p:sp>
      <p:sp>
        <p:nvSpPr>
          <p:cNvPr id="295" name="Google Shape;295;p21"/>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pic>
        <p:nvPicPr>
          <p:cNvPr descr="http://vemaybaytienich.com/files/images/ve-may-bay-vietnam-air-gia-re.jpg" id="296" name="Google Shape;296;p21"/>
          <p:cNvPicPr preferRelativeResize="0"/>
          <p:nvPr/>
        </p:nvPicPr>
        <p:blipFill rotWithShape="1">
          <a:blip r:embed="rId3">
            <a:alphaModFix/>
          </a:blip>
          <a:srcRect b="0" l="0" r="0" t="0"/>
          <a:stretch/>
        </p:blipFill>
        <p:spPr>
          <a:xfrm>
            <a:off x="912812" y="1674416"/>
            <a:ext cx="7318375" cy="4573984"/>
          </a:xfrm>
          <a:prstGeom prst="rect">
            <a:avLst/>
          </a:prstGeom>
          <a:noFill/>
          <a:ln>
            <a:noFill/>
          </a:ln>
        </p:spPr>
      </p:pic>
    </p:spTree>
  </p:cSld>
  <p:clrMapOvr>
    <a:masterClrMapping/>
  </p:clrMapOvr>
  <p:transition spd="slow" p14:dur="1600">
    <p:blinds dir="vert"/>
  </p:transition>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22"/>
          <p:cNvSpPr txBox="1"/>
          <p:nvPr>
            <p:ph idx="1" type="body"/>
          </p:nvPr>
        </p:nvSpPr>
        <p:spPr>
          <a:xfrm>
            <a:off x="0" y="685800"/>
            <a:ext cx="9144000" cy="6172200"/>
          </a:xfrm>
          <a:prstGeom prst="rect">
            <a:avLst/>
          </a:prstGeom>
          <a:noFill/>
          <a:ln>
            <a:noFill/>
          </a:ln>
        </p:spPr>
        <p:txBody>
          <a:bodyPr anchorCtr="0" anchor="t" bIns="45700" lIns="91425" spcFirstLastPara="1" rIns="91425" wrap="square" tIns="45700">
            <a:normAutofit/>
          </a:bodyPr>
          <a:lstStyle/>
          <a:p>
            <a:pPr indent="-342900" lvl="0" marL="342900" rtl="0" algn="l">
              <a:lnSpc>
                <a:spcPct val="114000"/>
              </a:lnSpc>
              <a:spcBef>
                <a:spcPts val="0"/>
              </a:spcBef>
              <a:spcAft>
                <a:spcPts val="0"/>
              </a:spcAft>
              <a:buClr>
                <a:schemeClr val="dk1"/>
              </a:buClr>
              <a:buSzPts val="3600"/>
              <a:buFont typeface="Noto Sans Symbols"/>
              <a:buChar char="❑"/>
            </a:pPr>
            <a:r>
              <a:rPr lang="en-US"/>
              <a:t>2021: Tấn công mạng vào sự kiện bầu cử Quốc hội và HĐND các cấp</a:t>
            </a:r>
            <a:endParaRPr/>
          </a:p>
          <a:p>
            <a:pPr indent="0" lvl="0" marL="0" rtl="0" algn="l">
              <a:lnSpc>
                <a:spcPct val="114000"/>
              </a:lnSpc>
              <a:spcBef>
                <a:spcPts val="1200"/>
              </a:spcBef>
              <a:spcAft>
                <a:spcPts val="0"/>
              </a:spcAft>
              <a:buClr>
                <a:schemeClr val="dk1"/>
              </a:buClr>
              <a:buSzPts val="3600"/>
              <a:buNone/>
            </a:pPr>
            <a:r>
              <a:t/>
            </a:r>
            <a:endParaRPr/>
          </a:p>
        </p:txBody>
      </p:sp>
      <p:sp>
        <p:nvSpPr>
          <p:cNvPr id="303" name="Google Shape;303;p22"/>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Sự kiện an ninh mạng gần đây</a:t>
            </a:r>
            <a:endParaRPr/>
          </a:p>
        </p:txBody>
      </p:sp>
      <p:sp>
        <p:nvSpPr>
          <p:cNvPr id="304" name="Google Shape;304;p22"/>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pic>
        <p:nvPicPr>
          <p:cNvPr id="305" name="Google Shape;305;p22"/>
          <p:cNvPicPr preferRelativeResize="0"/>
          <p:nvPr/>
        </p:nvPicPr>
        <p:blipFill rotWithShape="1">
          <a:blip r:embed="rId3">
            <a:alphaModFix/>
          </a:blip>
          <a:srcRect b="0" l="0" r="0" t="0"/>
          <a:stretch/>
        </p:blipFill>
        <p:spPr>
          <a:xfrm>
            <a:off x="912440" y="2057400"/>
            <a:ext cx="7319120" cy="4295070"/>
          </a:xfrm>
          <a:prstGeom prst="rect">
            <a:avLst/>
          </a:prstGeom>
          <a:noFill/>
          <a:ln>
            <a:noFill/>
          </a:ln>
        </p:spPr>
      </p:pic>
    </p:spTree>
  </p:cSld>
  <p:clrMapOvr>
    <a:masterClrMapping/>
  </p:clrMapOvr>
  <p:transition spd="slow" p14:dur="1600">
    <p:blinds dir="vert"/>
  </p:transition>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23"/>
          <p:cNvSpPr txBox="1"/>
          <p:nvPr>
            <p:ph idx="1" type="body"/>
          </p:nvPr>
        </p:nvSpPr>
        <p:spPr>
          <a:xfrm>
            <a:off x="0" y="685800"/>
            <a:ext cx="9144000" cy="6172200"/>
          </a:xfrm>
          <a:prstGeom prst="rect">
            <a:avLst/>
          </a:prstGeom>
          <a:noFill/>
          <a:ln>
            <a:noFill/>
          </a:ln>
        </p:spPr>
        <p:txBody>
          <a:bodyPr anchorCtr="0" anchor="t" bIns="45700" lIns="91425" spcFirstLastPara="1" rIns="91425" wrap="square" tIns="45700">
            <a:normAutofit/>
          </a:bodyPr>
          <a:lstStyle/>
          <a:p>
            <a:pPr indent="-342900" lvl="0" marL="342900" rtl="0" algn="l">
              <a:lnSpc>
                <a:spcPct val="114000"/>
              </a:lnSpc>
              <a:spcBef>
                <a:spcPts val="0"/>
              </a:spcBef>
              <a:spcAft>
                <a:spcPts val="0"/>
              </a:spcAft>
              <a:buClr>
                <a:schemeClr val="dk1"/>
              </a:buClr>
              <a:buSzPts val="3600"/>
              <a:buFont typeface="Noto Sans Symbols"/>
              <a:buChar char="❑"/>
            </a:pPr>
            <a:r>
              <a:rPr lang="en-US"/>
              <a:t>2021: Tấn công mạng vào sự kiện bầu cử Quốc hội và HĐND các cấp</a:t>
            </a:r>
            <a:endParaRPr/>
          </a:p>
          <a:p>
            <a:pPr indent="-114300" lvl="0" marL="342900" rtl="0" algn="l">
              <a:lnSpc>
                <a:spcPct val="114000"/>
              </a:lnSpc>
              <a:spcBef>
                <a:spcPts val="1200"/>
              </a:spcBef>
              <a:spcAft>
                <a:spcPts val="0"/>
              </a:spcAft>
              <a:buClr>
                <a:schemeClr val="dk1"/>
              </a:buClr>
              <a:buSzPts val="3600"/>
              <a:buFont typeface="Noto Sans Symbols"/>
              <a:buNone/>
            </a:pPr>
            <a:r>
              <a:t/>
            </a:r>
            <a:endParaRPr/>
          </a:p>
          <a:p>
            <a:pPr indent="-114300" lvl="0" marL="342900" rtl="0" algn="l">
              <a:lnSpc>
                <a:spcPct val="114000"/>
              </a:lnSpc>
              <a:spcBef>
                <a:spcPts val="1200"/>
              </a:spcBef>
              <a:spcAft>
                <a:spcPts val="0"/>
              </a:spcAft>
              <a:buClr>
                <a:schemeClr val="dk1"/>
              </a:buClr>
              <a:buSzPts val="3600"/>
              <a:buFont typeface="Noto Sans Symbols"/>
              <a:buNone/>
            </a:pPr>
            <a:r>
              <a:t/>
            </a:r>
            <a:endParaRPr/>
          </a:p>
          <a:p>
            <a:pPr indent="0" lvl="0" marL="0" rtl="0" algn="l">
              <a:lnSpc>
                <a:spcPct val="114000"/>
              </a:lnSpc>
              <a:spcBef>
                <a:spcPts val="1200"/>
              </a:spcBef>
              <a:spcAft>
                <a:spcPts val="0"/>
              </a:spcAft>
              <a:buClr>
                <a:schemeClr val="dk1"/>
              </a:buClr>
              <a:buSzPts val="3600"/>
              <a:buNone/>
            </a:pPr>
            <a:r>
              <a:t/>
            </a:r>
            <a:endParaRPr/>
          </a:p>
        </p:txBody>
      </p:sp>
      <p:sp>
        <p:nvSpPr>
          <p:cNvPr id="312" name="Google Shape;312;p23"/>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Sự kiện an ninh mạng gần đây</a:t>
            </a:r>
            <a:endParaRPr/>
          </a:p>
        </p:txBody>
      </p:sp>
      <p:sp>
        <p:nvSpPr>
          <p:cNvPr id="313" name="Google Shape;313;p23"/>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pic>
        <p:nvPicPr>
          <p:cNvPr id="314" name="Google Shape;314;p23"/>
          <p:cNvPicPr preferRelativeResize="0"/>
          <p:nvPr/>
        </p:nvPicPr>
        <p:blipFill rotWithShape="1">
          <a:blip r:embed="rId3">
            <a:alphaModFix/>
          </a:blip>
          <a:srcRect b="0" l="0" r="0" t="0"/>
          <a:stretch/>
        </p:blipFill>
        <p:spPr>
          <a:xfrm>
            <a:off x="1294420" y="2057400"/>
            <a:ext cx="5943600" cy="4457700"/>
          </a:xfrm>
          <a:prstGeom prst="rect">
            <a:avLst/>
          </a:prstGeom>
          <a:noFill/>
          <a:ln>
            <a:noFill/>
          </a:ln>
        </p:spPr>
      </p:pic>
    </p:spTree>
  </p:cSld>
  <p:clrMapOvr>
    <a:masterClrMapping/>
  </p:clrMapOvr>
  <p:transition spd="slow" p14:dur="1600">
    <p:blinds dir="vert"/>
  </p:transition>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24"/>
          <p:cNvSpPr txBox="1"/>
          <p:nvPr>
            <p:ph type="title"/>
          </p:nvPr>
        </p:nvSpPr>
        <p:spPr>
          <a:xfrm>
            <a:off x="1400827" y="385232"/>
            <a:ext cx="7134344" cy="69521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4000"/>
              <a:buFont typeface="Calibri"/>
              <a:buNone/>
            </a:pPr>
            <a:r>
              <a:rPr lang="en-US" sz="4000"/>
              <a:t>Điểm yếu bảo mật ở Việt Nam</a:t>
            </a:r>
            <a:endParaRPr/>
          </a:p>
        </p:txBody>
      </p:sp>
      <p:sp>
        <p:nvSpPr>
          <p:cNvPr id="320" name="Google Shape;320;p24"/>
          <p:cNvSpPr txBox="1"/>
          <p:nvPr>
            <p:ph idx="12" type="sldNum"/>
          </p:nvPr>
        </p:nvSpPr>
        <p:spPr>
          <a:xfrm>
            <a:off x="5848350" y="6467484"/>
            <a:ext cx="21336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solidFill>
                  <a:srgbClr val="FFFFFF"/>
                </a:solidFill>
              </a:rPr>
              <a:t>‹#›</a:t>
            </a:fld>
            <a:endParaRPr>
              <a:solidFill>
                <a:srgbClr val="FFFFFF"/>
              </a:solidFill>
            </a:endParaRPr>
          </a:p>
        </p:txBody>
      </p:sp>
      <p:sp>
        <p:nvSpPr>
          <p:cNvPr id="321" name="Google Shape;321;p24"/>
          <p:cNvSpPr txBox="1"/>
          <p:nvPr/>
        </p:nvSpPr>
        <p:spPr>
          <a:xfrm>
            <a:off x="381000" y="2017070"/>
            <a:ext cx="3872564"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800">
                <a:solidFill>
                  <a:srgbClr val="000000"/>
                </a:solidFill>
                <a:latin typeface="Calibri"/>
                <a:ea typeface="Calibri"/>
                <a:cs typeface="Calibri"/>
                <a:sym typeface="Calibri"/>
              </a:rPr>
              <a:t>147K trên 316K camera ở VN có lỗ hổng bảo mật</a:t>
            </a:r>
            <a:endParaRPr sz="1800">
              <a:solidFill>
                <a:srgbClr val="000000"/>
              </a:solidFill>
              <a:latin typeface="Calibri"/>
              <a:ea typeface="Calibri"/>
              <a:cs typeface="Calibri"/>
              <a:sym typeface="Calibri"/>
            </a:endParaRPr>
          </a:p>
        </p:txBody>
      </p:sp>
      <p:sp>
        <p:nvSpPr>
          <p:cNvPr id="322" name="Google Shape;322;p24"/>
          <p:cNvSpPr txBox="1"/>
          <p:nvPr/>
        </p:nvSpPr>
        <p:spPr>
          <a:xfrm>
            <a:off x="4967295" y="1921081"/>
            <a:ext cx="3567876"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800">
                <a:solidFill>
                  <a:srgbClr val="000000"/>
                </a:solidFill>
                <a:latin typeface="Calibri"/>
                <a:ea typeface="Calibri"/>
                <a:cs typeface="Calibri"/>
                <a:sym typeface="Calibri"/>
              </a:rPr>
              <a:t>300K trên 5.6M Router tại VN có lỗ hổng bảo mật</a:t>
            </a:r>
            <a:endParaRPr sz="1800">
              <a:solidFill>
                <a:srgbClr val="000000"/>
              </a:solidFill>
              <a:latin typeface="Calibri"/>
              <a:ea typeface="Calibri"/>
              <a:cs typeface="Calibri"/>
              <a:sym typeface="Calibri"/>
            </a:endParaRPr>
          </a:p>
        </p:txBody>
      </p:sp>
      <p:pic>
        <p:nvPicPr>
          <p:cNvPr id="323" name="Google Shape;323;p24"/>
          <p:cNvPicPr preferRelativeResize="0"/>
          <p:nvPr/>
        </p:nvPicPr>
        <p:blipFill rotWithShape="1">
          <a:blip r:embed="rId4">
            <a:alphaModFix/>
          </a:blip>
          <a:srcRect b="0" l="0" r="0" t="0"/>
          <a:stretch/>
        </p:blipFill>
        <p:spPr>
          <a:xfrm>
            <a:off x="5483218" y="2629927"/>
            <a:ext cx="2536031" cy="1985963"/>
          </a:xfrm>
          <a:prstGeom prst="rect">
            <a:avLst/>
          </a:prstGeom>
          <a:noFill/>
          <a:ln>
            <a:noFill/>
          </a:ln>
        </p:spPr>
      </p:pic>
      <p:pic>
        <p:nvPicPr>
          <p:cNvPr id="324" name="Google Shape;324;p24"/>
          <p:cNvPicPr preferRelativeResize="0"/>
          <p:nvPr/>
        </p:nvPicPr>
        <p:blipFill rotWithShape="1">
          <a:blip r:embed="rId5">
            <a:alphaModFix/>
          </a:blip>
          <a:srcRect b="0" l="0" r="0" t="0"/>
          <a:stretch/>
        </p:blipFill>
        <p:spPr>
          <a:xfrm>
            <a:off x="831365" y="2789755"/>
            <a:ext cx="2506591" cy="2036398"/>
          </a:xfrm>
          <a:prstGeom prst="rect">
            <a:avLst/>
          </a:prstGeom>
          <a:noFill/>
          <a:ln>
            <a:noFill/>
          </a:ln>
        </p:spPr>
      </p:pic>
      <p:sp>
        <p:nvSpPr>
          <p:cNvPr id="325" name="Google Shape;325;p24"/>
          <p:cNvSpPr txBox="1"/>
          <p:nvPr/>
        </p:nvSpPr>
        <p:spPr>
          <a:xfrm>
            <a:off x="262053" y="5257800"/>
            <a:ext cx="8880088" cy="95410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800">
                <a:solidFill>
                  <a:srgbClr val="FF0000"/>
                </a:solidFill>
                <a:latin typeface="Calibri"/>
                <a:ea typeface="Calibri"/>
                <a:cs typeface="Calibri"/>
                <a:sym typeface="Calibri"/>
              </a:rPr>
              <a:t>Việt Nam có số lượng thiết bị nhiễm mã độc này cao nhất trên thế giới</a:t>
            </a:r>
            <a:endParaRPr sz="2800">
              <a:solidFill>
                <a:srgbClr val="FF0000"/>
              </a:solidFill>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grpSp>
        <p:nvGrpSpPr>
          <p:cNvPr id="331" name="Google Shape;331;p25"/>
          <p:cNvGrpSpPr/>
          <p:nvPr/>
        </p:nvGrpSpPr>
        <p:grpSpPr>
          <a:xfrm>
            <a:off x="304800" y="902048"/>
            <a:ext cx="8610600" cy="5053904"/>
            <a:chOff x="0" y="673448"/>
            <a:chExt cx="8610600" cy="5053904"/>
          </a:xfrm>
        </p:grpSpPr>
        <p:sp>
          <p:nvSpPr>
            <p:cNvPr id="332" name="Google Shape;332;p25"/>
            <p:cNvSpPr/>
            <p:nvPr/>
          </p:nvSpPr>
          <p:spPr>
            <a:xfrm rot="5400000">
              <a:off x="4309440" y="-2642392"/>
              <a:ext cx="985320" cy="7617000"/>
            </a:xfrm>
            <a:prstGeom prst="round2SameRect">
              <a:avLst>
                <a:gd fmla="val 16667" name="adj1"/>
                <a:gd fmla="val 0" name="adj2"/>
              </a:avLst>
            </a:prstGeom>
            <a:solidFill>
              <a:srgbClr val="FBDCCE">
                <a:alpha val="89803"/>
              </a:srgbClr>
            </a:solidFill>
            <a:ln cap="flat" cmpd="sng" w="9525">
              <a:solidFill>
                <a:srgbClr val="FBDCCE">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5"/>
            <p:cNvSpPr txBox="1"/>
            <p:nvPr/>
          </p:nvSpPr>
          <p:spPr>
            <a:xfrm>
              <a:off x="993601" y="721546"/>
              <a:ext cx="7568901" cy="889122"/>
            </a:xfrm>
            <a:prstGeom prst="rect">
              <a:avLst/>
            </a:prstGeom>
            <a:noFill/>
            <a:ln>
              <a:noFill/>
            </a:ln>
          </p:spPr>
          <p:txBody>
            <a:bodyPr anchorCtr="0" anchor="ctr" bIns="116825" lIns="175250" spcFirstLastPara="1" rIns="175250" wrap="square" tIns="116825">
              <a:noAutofit/>
            </a:bodyPr>
            <a:lstStyle/>
            <a:p>
              <a:pPr indent="0" lvl="0" marL="0" marR="0" rtl="0" algn="l">
                <a:lnSpc>
                  <a:spcPct val="90000"/>
                </a:lnSpc>
                <a:spcBef>
                  <a:spcPts val="0"/>
                </a:spcBef>
                <a:spcAft>
                  <a:spcPts val="0"/>
                </a:spcAft>
                <a:buClr>
                  <a:schemeClr val="dk1"/>
                </a:buClr>
                <a:buSzPts val="4600"/>
                <a:buFont typeface="Calibri"/>
                <a:buNone/>
              </a:pPr>
              <a:r>
                <a:rPr b="0" lang="en-US" sz="4600">
                  <a:solidFill>
                    <a:schemeClr val="dk1"/>
                  </a:solidFill>
                  <a:latin typeface="Calibri"/>
                  <a:ea typeface="Calibri"/>
                  <a:cs typeface="Calibri"/>
                  <a:sym typeface="Calibri"/>
                </a:rPr>
                <a:t>Giới thiệu học phần</a:t>
              </a:r>
              <a:endParaRPr/>
            </a:p>
          </p:txBody>
        </p:sp>
        <p:sp>
          <p:nvSpPr>
            <p:cNvPr id="334" name="Google Shape;334;p25"/>
            <p:cNvSpPr/>
            <p:nvPr/>
          </p:nvSpPr>
          <p:spPr>
            <a:xfrm>
              <a:off x="0" y="752107"/>
              <a:ext cx="828000" cy="828000"/>
            </a:xfrm>
            <a:prstGeom prst="ellipse">
              <a:avLst/>
            </a:prstGeom>
            <a:gradFill>
              <a:gsLst>
                <a:gs pos="0">
                  <a:srgbClr val="C86B1D"/>
                </a:gs>
                <a:gs pos="80000">
                  <a:srgbClr val="FF8D25"/>
                </a:gs>
                <a:gs pos="100000">
                  <a:srgbClr val="FF8D22"/>
                </a:gs>
              </a:gsLst>
              <a:lin ang="16200000" scaled="0"/>
            </a:gradFill>
            <a:ln>
              <a:noFill/>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5"/>
            <p:cNvSpPr txBox="1"/>
            <p:nvPr/>
          </p:nvSpPr>
          <p:spPr>
            <a:xfrm>
              <a:off x="121258" y="873365"/>
              <a:ext cx="585484" cy="585484"/>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lt1"/>
                </a:buClr>
                <a:buSzPts val="4400"/>
                <a:buFont typeface="Calibri"/>
                <a:buNone/>
              </a:pPr>
              <a:r>
                <a:rPr b="1" lang="en-US" sz="4400">
                  <a:solidFill>
                    <a:schemeClr val="lt1"/>
                  </a:solidFill>
                  <a:latin typeface="Calibri"/>
                  <a:ea typeface="Calibri"/>
                  <a:cs typeface="Calibri"/>
                  <a:sym typeface="Calibri"/>
                </a:rPr>
                <a:t>1</a:t>
              </a:r>
              <a:endParaRPr/>
            </a:p>
          </p:txBody>
        </p:sp>
        <p:sp>
          <p:nvSpPr>
            <p:cNvPr id="336" name="Google Shape;336;p25"/>
            <p:cNvSpPr/>
            <p:nvPr/>
          </p:nvSpPr>
          <p:spPr>
            <a:xfrm rot="5400000">
              <a:off x="4001527" y="-1183559"/>
              <a:ext cx="1601145" cy="7617000"/>
            </a:xfrm>
            <a:prstGeom prst="round2SameRect">
              <a:avLst>
                <a:gd fmla="val 16667" name="adj1"/>
                <a:gd fmla="val 0" name="adj2"/>
              </a:avLst>
            </a:prstGeom>
            <a:solidFill>
              <a:srgbClr val="FBDCCE">
                <a:alpha val="89803"/>
              </a:srgbClr>
            </a:solidFill>
            <a:ln cap="flat" cmpd="sng" w="9525">
              <a:solidFill>
                <a:srgbClr val="FBDCCE">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5"/>
            <p:cNvSpPr txBox="1"/>
            <p:nvPr/>
          </p:nvSpPr>
          <p:spPr>
            <a:xfrm>
              <a:off x="993600" y="1902529"/>
              <a:ext cx="7538839" cy="1444823"/>
            </a:xfrm>
            <a:prstGeom prst="rect">
              <a:avLst/>
            </a:prstGeom>
            <a:noFill/>
            <a:ln>
              <a:noFill/>
            </a:ln>
          </p:spPr>
          <p:txBody>
            <a:bodyPr anchorCtr="0" anchor="ctr" bIns="116825" lIns="175250" spcFirstLastPara="1" rIns="175250" wrap="square" tIns="116825">
              <a:noAutofit/>
            </a:bodyPr>
            <a:lstStyle/>
            <a:p>
              <a:pPr indent="0" lvl="0" marL="0" marR="0" rtl="0" algn="l">
                <a:lnSpc>
                  <a:spcPct val="90000"/>
                </a:lnSpc>
                <a:spcBef>
                  <a:spcPts val="0"/>
                </a:spcBef>
                <a:spcAft>
                  <a:spcPts val="0"/>
                </a:spcAft>
                <a:buClr>
                  <a:schemeClr val="dk1"/>
                </a:buClr>
                <a:buSzPts val="4600"/>
                <a:buFont typeface="Calibri"/>
                <a:buNone/>
              </a:pPr>
              <a:r>
                <a:rPr lang="en-US" sz="4600">
                  <a:solidFill>
                    <a:schemeClr val="dk1"/>
                  </a:solidFill>
                  <a:latin typeface="Calibri"/>
                  <a:ea typeface="Calibri"/>
                  <a:cs typeface="Calibri"/>
                  <a:sym typeface="Calibri"/>
                </a:rPr>
                <a:t>Tình hình an toàn thông tin gần đây</a:t>
              </a:r>
              <a:endParaRPr/>
            </a:p>
          </p:txBody>
        </p:sp>
        <p:sp>
          <p:nvSpPr>
            <p:cNvPr id="338" name="Google Shape;338;p25"/>
            <p:cNvSpPr/>
            <p:nvPr/>
          </p:nvSpPr>
          <p:spPr>
            <a:xfrm>
              <a:off x="0" y="2210940"/>
              <a:ext cx="828000" cy="828000"/>
            </a:xfrm>
            <a:prstGeom prst="ellipse">
              <a:avLst/>
            </a:prstGeom>
            <a:gradFill>
              <a:gsLst>
                <a:gs pos="0">
                  <a:srgbClr val="C86B1D"/>
                </a:gs>
                <a:gs pos="80000">
                  <a:srgbClr val="FF8D25"/>
                </a:gs>
                <a:gs pos="100000">
                  <a:srgbClr val="FF8D22"/>
                </a:gs>
              </a:gsLst>
              <a:lin ang="16200000" scaled="0"/>
            </a:gradFill>
            <a:ln>
              <a:noFill/>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5"/>
            <p:cNvSpPr txBox="1"/>
            <p:nvPr/>
          </p:nvSpPr>
          <p:spPr>
            <a:xfrm>
              <a:off x="121258" y="2332198"/>
              <a:ext cx="585484" cy="585484"/>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lt1"/>
                </a:buClr>
                <a:buSzPts val="4400"/>
                <a:buFont typeface="Calibri"/>
                <a:buNone/>
              </a:pPr>
              <a:r>
                <a:rPr lang="en-US" sz="4400">
                  <a:solidFill>
                    <a:schemeClr val="lt1"/>
                  </a:solidFill>
                  <a:latin typeface="Calibri"/>
                  <a:ea typeface="Calibri"/>
                  <a:cs typeface="Calibri"/>
                  <a:sym typeface="Calibri"/>
                </a:rPr>
                <a:t>2</a:t>
              </a:r>
              <a:endParaRPr/>
            </a:p>
          </p:txBody>
        </p:sp>
        <p:sp>
          <p:nvSpPr>
            <p:cNvPr id="340" name="Google Shape;340;p25"/>
            <p:cNvSpPr/>
            <p:nvPr/>
          </p:nvSpPr>
          <p:spPr>
            <a:xfrm rot="5400000">
              <a:off x="4309440" y="275272"/>
              <a:ext cx="985320" cy="7617000"/>
            </a:xfrm>
            <a:prstGeom prst="round2SameRect">
              <a:avLst>
                <a:gd fmla="val 16667" name="adj1"/>
                <a:gd fmla="val 0" name="adj2"/>
              </a:avLst>
            </a:prstGeom>
            <a:solidFill>
              <a:srgbClr val="00FF00"/>
            </a:solidFill>
            <a:ln cap="flat" cmpd="sng" w="9525">
              <a:solidFill>
                <a:srgbClr val="FBDCCE">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5"/>
            <p:cNvSpPr txBox="1"/>
            <p:nvPr/>
          </p:nvSpPr>
          <p:spPr>
            <a:xfrm>
              <a:off x="993601" y="3639211"/>
              <a:ext cx="7568901" cy="889122"/>
            </a:xfrm>
            <a:prstGeom prst="rect">
              <a:avLst/>
            </a:prstGeom>
            <a:noFill/>
            <a:ln>
              <a:noFill/>
            </a:ln>
          </p:spPr>
          <p:txBody>
            <a:bodyPr anchorCtr="0" anchor="ctr" bIns="116825" lIns="175250" spcFirstLastPara="1" rIns="175250" wrap="square" tIns="116825">
              <a:noAutofit/>
            </a:bodyPr>
            <a:lstStyle/>
            <a:p>
              <a:pPr indent="0" lvl="0" marL="0" marR="0" rtl="0" algn="l">
                <a:lnSpc>
                  <a:spcPct val="90000"/>
                </a:lnSpc>
                <a:spcBef>
                  <a:spcPts val="0"/>
                </a:spcBef>
                <a:spcAft>
                  <a:spcPts val="0"/>
                </a:spcAft>
                <a:buClr>
                  <a:schemeClr val="dk1"/>
                </a:buClr>
                <a:buSzPts val="4600"/>
                <a:buFont typeface="Calibri"/>
                <a:buNone/>
              </a:pPr>
              <a:r>
                <a:rPr lang="en-US" sz="4600">
                  <a:solidFill>
                    <a:schemeClr val="dk1"/>
                  </a:solidFill>
                  <a:latin typeface="Calibri"/>
                  <a:ea typeface="Calibri"/>
                  <a:cs typeface="Calibri"/>
                  <a:sym typeface="Calibri"/>
                </a:rPr>
                <a:t>Đối tượng an toàn thông tin</a:t>
              </a:r>
              <a:endParaRPr/>
            </a:p>
          </p:txBody>
        </p:sp>
        <p:sp>
          <p:nvSpPr>
            <p:cNvPr id="342" name="Google Shape;342;p25"/>
            <p:cNvSpPr/>
            <p:nvPr/>
          </p:nvSpPr>
          <p:spPr>
            <a:xfrm>
              <a:off x="0" y="3669772"/>
              <a:ext cx="828000" cy="828000"/>
            </a:xfrm>
            <a:prstGeom prst="ellipse">
              <a:avLst/>
            </a:prstGeom>
            <a:solidFill>
              <a:srgbClr val="00FF00"/>
            </a:solidFill>
            <a:ln>
              <a:noFill/>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5"/>
            <p:cNvSpPr txBox="1"/>
            <p:nvPr/>
          </p:nvSpPr>
          <p:spPr>
            <a:xfrm>
              <a:off x="121258" y="3791030"/>
              <a:ext cx="585484" cy="585484"/>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lt1"/>
                </a:buClr>
                <a:buSzPts val="4400"/>
                <a:buFont typeface="Calibri"/>
                <a:buNone/>
              </a:pPr>
              <a:r>
                <a:rPr lang="en-US" sz="4400">
                  <a:solidFill>
                    <a:schemeClr val="lt1"/>
                  </a:solidFill>
                  <a:latin typeface="Calibri"/>
                  <a:ea typeface="Calibri"/>
                  <a:cs typeface="Calibri"/>
                  <a:sym typeface="Calibri"/>
                </a:rPr>
                <a:t>3</a:t>
              </a:r>
              <a:endParaRPr/>
            </a:p>
          </p:txBody>
        </p:sp>
        <p:sp>
          <p:nvSpPr>
            <p:cNvPr id="344" name="Google Shape;344;p25"/>
            <p:cNvSpPr/>
            <p:nvPr/>
          </p:nvSpPr>
          <p:spPr>
            <a:xfrm rot="5400000">
              <a:off x="4309440" y="1426192"/>
              <a:ext cx="985320" cy="7617000"/>
            </a:xfrm>
            <a:prstGeom prst="round2SameRect">
              <a:avLst>
                <a:gd fmla="val 16667" name="adj1"/>
                <a:gd fmla="val 0" name="adj2"/>
              </a:avLst>
            </a:prstGeom>
            <a:solidFill>
              <a:srgbClr val="FBDCCE">
                <a:alpha val="89803"/>
              </a:srgbClr>
            </a:solidFill>
            <a:ln cap="flat" cmpd="sng" w="9525">
              <a:solidFill>
                <a:srgbClr val="FBDCCE">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5"/>
            <p:cNvSpPr txBox="1"/>
            <p:nvPr/>
          </p:nvSpPr>
          <p:spPr>
            <a:xfrm>
              <a:off x="993601" y="4790131"/>
              <a:ext cx="7568901" cy="889122"/>
            </a:xfrm>
            <a:prstGeom prst="rect">
              <a:avLst/>
            </a:prstGeom>
            <a:noFill/>
            <a:ln>
              <a:noFill/>
            </a:ln>
          </p:spPr>
          <p:txBody>
            <a:bodyPr anchorCtr="0" anchor="ctr" bIns="116825" lIns="175250" spcFirstLastPara="1" rIns="175250" wrap="square" tIns="116825">
              <a:noAutofit/>
            </a:bodyPr>
            <a:lstStyle/>
            <a:p>
              <a:pPr indent="0" lvl="0" marL="0" marR="0" rtl="0" algn="l">
                <a:lnSpc>
                  <a:spcPct val="90000"/>
                </a:lnSpc>
                <a:spcBef>
                  <a:spcPts val="0"/>
                </a:spcBef>
                <a:spcAft>
                  <a:spcPts val="0"/>
                </a:spcAft>
                <a:buClr>
                  <a:schemeClr val="dk1"/>
                </a:buClr>
                <a:buSzPts val="4600"/>
                <a:buFont typeface="Calibri"/>
                <a:buNone/>
              </a:pPr>
              <a:r>
                <a:rPr lang="en-US" sz="4600">
                  <a:solidFill>
                    <a:schemeClr val="dk1"/>
                  </a:solidFill>
                  <a:latin typeface="Calibri"/>
                  <a:ea typeface="Calibri"/>
                  <a:cs typeface="Calibri"/>
                  <a:sym typeface="Calibri"/>
                </a:rPr>
                <a:t>Khái niệm an toàn thông tin</a:t>
              </a:r>
              <a:endParaRPr/>
            </a:p>
          </p:txBody>
        </p:sp>
        <p:sp>
          <p:nvSpPr>
            <p:cNvPr id="346" name="Google Shape;346;p25"/>
            <p:cNvSpPr/>
            <p:nvPr/>
          </p:nvSpPr>
          <p:spPr>
            <a:xfrm>
              <a:off x="0" y="4820692"/>
              <a:ext cx="828000" cy="828000"/>
            </a:xfrm>
            <a:prstGeom prst="ellipse">
              <a:avLst/>
            </a:prstGeom>
            <a:gradFill>
              <a:gsLst>
                <a:gs pos="0">
                  <a:srgbClr val="C86B1D"/>
                </a:gs>
                <a:gs pos="80000">
                  <a:srgbClr val="FF8D25"/>
                </a:gs>
                <a:gs pos="100000">
                  <a:srgbClr val="FF8D22"/>
                </a:gs>
              </a:gsLst>
              <a:lin ang="16200000" scaled="0"/>
            </a:gradFill>
            <a:ln>
              <a:noFill/>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5"/>
            <p:cNvSpPr txBox="1"/>
            <p:nvPr/>
          </p:nvSpPr>
          <p:spPr>
            <a:xfrm>
              <a:off x="121258" y="4941950"/>
              <a:ext cx="585484" cy="585484"/>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lt1"/>
                </a:buClr>
                <a:buSzPts val="4400"/>
                <a:buFont typeface="Calibri"/>
                <a:buNone/>
              </a:pPr>
              <a:r>
                <a:rPr lang="en-US" sz="4400">
                  <a:solidFill>
                    <a:schemeClr val="lt1"/>
                  </a:solidFill>
                  <a:latin typeface="Calibri"/>
                  <a:ea typeface="Calibri"/>
                  <a:cs typeface="Calibri"/>
                  <a:sym typeface="Calibri"/>
                </a:rPr>
                <a:t>4</a:t>
              </a:r>
              <a:endParaRPr/>
            </a:p>
          </p:txBody>
        </p:sp>
      </p:grpSp>
    </p:spTree>
  </p:cSld>
  <p:clrMapOvr>
    <a:masterClrMapping/>
  </p:clrMapOvr>
  <mc:AlternateContent>
    <mc:Choice Requires="p14">
      <p:transition spd="slow" p14:dur="1400">
        <p14:rippl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26"/>
          <p:cNvSpPr txBox="1"/>
          <p:nvPr>
            <p:ph idx="1" type="body"/>
          </p:nvPr>
        </p:nvSpPr>
        <p:spPr>
          <a:xfrm>
            <a:off x="0" y="685800"/>
            <a:ext cx="9144000" cy="6172200"/>
          </a:xfrm>
          <a:prstGeom prst="rect">
            <a:avLst/>
          </a:prstGeom>
          <a:noFill/>
          <a:ln>
            <a:noFill/>
          </a:ln>
        </p:spPr>
        <p:txBody>
          <a:bodyPr anchorCtr="0" anchor="t" bIns="45700" lIns="91425" spcFirstLastPara="1" rIns="91425" wrap="square" tIns="45700">
            <a:normAutofit/>
          </a:bodyPr>
          <a:lstStyle/>
          <a:p>
            <a:pPr indent="-342900" lvl="0" marL="342900" rtl="0" algn="l">
              <a:lnSpc>
                <a:spcPct val="114000"/>
              </a:lnSpc>
              <a:spcBef>
                <a:spcPts val="0"/>
              </a:spcBef>
              <a:spcAft>
                <a:spcPts val="0"/>
              </a:spcAft>
              <a:buClr>
                <a:schemeClr val="dk1"/>
              </a:buClr>
              <a:buSzPts val="3600"/>
              <a:buChar char="•"/>
            </a:pPr>
            <a:r>
              <a:rPr lang="en-US"/>
              <a:t>Bảo mật </a:t>
            </a:r>
            <a:r>
              <a:rPr lang="en-US">
                <a:solidFill>
                  <a:srgbClr val="FF0000"/>
                </a:solidFill>
              </a:rPr>
              <a:t>dữ liệu</a:t>
            </a:r>
            <a:r>
              <a:rPr lang="en-US"/>
              <a:t>	↔	Bảo mật </a:t>
            </a:r>
            <a:r>
              <a:rPr lang="en-US">
                <a:solidFill>
                  <a:srgbClr val="00FF00"/>
                </a:solidFill>
              </a:rPr>
              <a:t>thông tin</a:t>
            </a:r>
            <a:endParaRPr>
              <a:solidFill>
                <a:srgbClr val="00FF00"/>
              </a:solidFill>
            </a:endParaRPr>
          </a:p>
          <a:p>
            <a:pPr indent="-342900" lvl="0" marL="342900" rtl="0" algn="l">
              <a:lnSpc>
                <a:spcPct val="114000"/>
              </a:lnSpc>
              <a:spcBef>
                <a:spcPts val="1200"/>
              </a:spcBef>
              <a:spcAft>
                <a:spcPts val="0"/>
              </a:spcAft>
              <a:buClr>
                <a:schemeClr val="dk1"/>
              </a:buClr>
              <a:buSzPts val="3600"/>
              <a:buChar char="•"/>
            </a:pPr>
            <a:r>
              <a:rPr lang="en-US"/>
              <a:t>Toàn vẹn </a:t>
            </a:r>
            <a:r>
              <a:rPr lang="en-US">
                <a:solidFill>
                  <a:srgbClr val="FF0000"/>
                </a:solidFill>
              </a:rPr>
              <a:t>dữ liệu</a:t>
            </a:r>
            <a:r>
              <a:rPr lang="en-US"/>
              <a:t>	↔	Toàn vẹn </a:t>
            </a:r>
            <a:r>
              <a:rPr lang="en-US">
                <a:solidFill>
                  <a:srgbClr val="00FF00"/>
                </a:solidFill>
              </a:rPr>
              <a:t>thông tin</a:t>
            </a:r>
            <a:endParaRPr>
              <a:solidFill>
                <a:srgbClr val="00FF00"/>
              </a:solidFill>
            </a:endParaRPr>
          </a:p>
          <a:p>
            <a:pPr indent="-342900" lvl="0" marL="342900" rtl="0" algn="l">
              <a:lnSpc>
                <a:spcPct val="114000"/>
              </a:lnSpc>
              <a:spcBef>
                <a:spcPts val="1200"/>
              </a:spcBef>
              <a:spcAft>
                <a:spcPts val="0"/>
              </a:spcAft>
              <a:buClr>
                <a:schemeClr val="dk1"/>
              </a:buClr>
              <a:buSzPts val="3600"/>
              <a:buChar char="•"/>
            </a:pPr>
            <a:r>
              <a:rPr lang="en-US"/>
              <a:t>....</a:t>
            </a:r>
            <a:endParaRPr/>
          </a:p>
        </p:txBody>
      </p:sp>
      <p:sp>
        <p:nvSpPr>
          <p:cNvPr id="354" name="Google Shape;354;p26"/>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Thông tin và dữ liệu</a:t>
            </a:r>
            <a:endParaRPr/>
          </a:p>
        </p:txBody>
      </p:sp>
      <p:sp>
        <p:nvSpPr>
          <p:cNvPr id="355" name="Google Shape;355;p26"/>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sp>
        <p:nvSpPr>
          <p:cNvPr id="356" name="Google Shape;356;p26"/>
          <p:cNvSpPr txBox="1"/>
          <p:nvPr/>
        </p:nvSpPr>
        <p:spPr>
          <a:xfrm>
            <a:off x="2043904" y="2007274"/>
            <a:ext cx="5056192" cy="101566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6000">
                <a:solidFill>
                  <a:srgbClr val="000000"/>
                </a:solidFill>
                <a:latin typeface="Calibri"/>
                <a:ea typeface="Calibri"/>
                <a:cs typeface="Calibri"/>
                <a:sym typeface="Calibri"/>
              </a:rPr>
              <a:t>Dữ liệu là gì?</a:t>
            </a:r>
            <a:endParaRPr b="1" sz="6000">
              <a:solidFill>
                <a:srgbClr val="000000"/>
              </a:solidFill>
              <a:latin typeface="Calibri"/>
              <a:ea typeface="Calibri"/>
              <a:cs typeface="Calibri"/>
              <a:sym typeface="Calibri"/>
            </a:endParaRPr>
          </a:p>
        </p:txBody>
      </p:sp>
      <p:sp>
        <p:nvSpPr>
          <p:cNvPr id="357" name="Google Shape;357;p26"/>
          <p:cNvSpPr txBox="1"/>
          <p:nvPr/>
        </p:nvSpPr>
        <p:spPr>
          <a:xfrm>
            <a:off x="395536" y="4077072"/>
            <a:ext cx="8352928" cy="206210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3200">
                <a:solidFill>
                  <a:srgbClr val="000000"/>
                </a:solidFill>
                <a:latin typeface="Calibri"/>
                <a:ea typeface="Calibri"/>
                <a:cs typeface="Calibri"/>
                <a:sym typeface="Calibri"/>
              </a:rPr>
              <a:t>Dữ liệu</a:t>
            </a:r>
            <a:r>
              <a:rPr lang="en-US" sz="3200">
                <a:solidFill>
                  <a:srgbClr val="000000"/>
                </a:solidFill>
                <a:latin typeface="Calibri"/>
                <a:ea typeface="Calibri"/>
                <a:cs typeface="Calibri"/>
                <a:sym typeface="Calibri"/>
              </a:rPr>
              <a:t> là tập hợp các kí hiệu được sắp xếp theo những trật tự nhất định, được tổ chức theo những cấu trúc nhất định và được thể hiện trên một phương tiện lưu trữ nhất định.</a:t>
            </a:r>
            <a:endParaRPr sz="3200">
              <a:solidFill>
                <a:srgbClr val="000000"/>
              </a:solidFill>
              <a:latin typeface="Calibri"/>
              <a:ea typeface="Calibri"/>
              <a:cs typeface="Calibri"/>
              <a:sym typeface="Calibri"/>
            </a:endParaRPr>
          </a:p>
        </p:txBody>
      </p:sp>
      <p:sp>
        <p:nvSpPr>
          <p:cNvPr id="358" name="Google Shape;358;p26"/>
          <p:cNvSpPr txBox="1"/>
          <p:nvPr/>
        </p:nvSpPr>
        <p:spPr>
          <a:xfrm>
            <a:off x="1619108" y="3022937"/>
            <a:ext cx="5905784" cy="101566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6000">
                <a:solidFill>
                  <a:srgbClr val="000000"/>
                </a:solidFill>
                <a:latin typeface="Calibri"/>
                <a:ea typeface="Calibri"/>
                <a:cs typeface="Calibri"/>
                <a:sym typeface="Calibri"/>
              </a:rPr>
              <a:t>Thông tin là gì?</a:t>
            </a:r>
            <a:endParaRPr b="1" sz="6000">
              <a:solidFill>
                <a:srgbClr val="000000"/>
              </a:solidFill>
              <a:latin typeface="Calibri"/>
              <a:ea typeface="Calibri"/>
              <a:cs typeface="Calibri"/>
              <a:sym typeface="Calibri"/>
            </a:endParaRPr>
          </a:p>
        </p:txBody>
      </p:sp>
      <p:sp>
        <p:nvSpPr>
          <p:cNvPr id="359" name="Google Shape;359;p26"/>
          <p:cNvSpPr txBox="1"/>
          <p:nvPr/>
        </p:nvSpPr>
        <p:spPr>
          <a:xfrm>
            <a:off x="179511" y="1253331"/>
            <a:ext cx="8352900" cy="2062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3200">
                <a:solidFill>
                  <a:srgbClr val="000000"/>
                </a:solidFill>
                <a:latin typeface="Calibri"/>
                <a:ea typeface="Calibri"/>
                <a:cs typeface="Calibri"/>
                <a:sym typeface="Calibri"/>
              </a:rPr>
              <a:t>Thông tin</a:t>
            </a:r>
            <a:r>
              <a:rPr lang="en-US" sz="3200">
                <a:solidFill>
                  <a:srgbClr val="000000"/>
                </a:solidFill>
                <a:latin typeface="Calibri"/>
                <a:ea typeface="Calibri"/>
                <a:cs typeface="Calibri"/>
                <a:sym typeface="Calibri"/>
              </a:rPr>
              <a:t> là những gì con người thu nhận được từ dữ liệu và xử lý dữ liệu nhằm tạo </a:t>
            </a:r>
            <a:endParaRPr/>
          </a:p>
          <a:p>
            <a:pPr indent="0" lvl="0" marL="0" marR="0" rtl="0" algn="l">
              <a:spcBef>
                <a:spcPts val="0"/>
              </a:spcBef>
              <a:spcAft>
                <a:spcPts val="0"/>
              </a:spcAft>
              <a:buNone/>
            </a:pPr>
            <a:r>
              <a:rPr lang="en-US" sz="3200">
                <a:solidFill>
                  <a:srgbClr val="000000"/>
                </a:solidFill>
                <a:latin typeface="Calibri"/>
                <a:ea typeface="Calibri"/>
                <a:cs typeface="Calibri"/>
                <a:sym typeface="Calibri"/>
              </a:rPr>
              <a:t>ra sự hiểu biết, tạo ra các tri thức và những nhận thức tốt hơn về tự nhiên và xã hội. </a:t>
            </a:r>
            <a:endParaRPr/>
          </a:p>
        </p:txBody>
      </p:sp>
    </p:spTree>
  </p:cSld>
  <p:clrMapOvr>
    <a:masterClrMapping/>
  </p:clrMapOvr>
  <p:transition spd="slow" p14:dur="1600">
    <p:blinds dir="ver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53">
                                            <p:txEl>
                                              <p:pRg end="0" st="0"/>
                                            </p:txEl>
                                          </p:spTgt>
                                        </p:tgtEl>
                                        <p:attrNameLst>
                                          <p:attrName>style.visibility</p:attrName>
                                        </p:attrNameLst>
                                      </p:cBhvr>
                                      <p:to>
                                        <p:strVal val="visible"/>
                                      </p:to>
                                    </p:set>
                                    <p:animEffect filter="fade" transition="in">
                                      <p:cBhvr>
                                        <p:cTn dur="1750"/>
                                        <p:tgtEl>
                                          <p:spTgt spid="353">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353">
                                            <p:txEl>
                                              <p:pRg end="1" st="1"/>
                                            </p:txEl>
                                          </p:spTgt>
                                        </p:tgtEl>
                                        <p:attrNameLst>
                                          <p:attrName>style.visibility</p:attrName>
                                        </p:attrNameLst>
                                      </p:cBhvr>
                                      <p:to>
                                        <p:strVal val="visible"/>
                                      </p:to>
                                    </p:set>
                                    <p:animEffect filter="fade" transition="in">
                                      <p:cBhvr>
                                        <p:cTn dur="1750"/>
                                        <p:tgtEl>
                                          <p:spTgt spid="353">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353">
                                            <p:txEl>
                                              <p:pRg end="2" st="2"/>
                                            </p:txEl>
                                          </p:spTgt>
                                        </p:tgtEl>
                                        <p:attrNameLst>
                                          <p:attrName>style.visibility</p:attrName>
                                        </p:attrNameLst>
                                      </p:cBhvr>
                                      <p:to>
                                        <p:strVal val="visible"/>
                                      </p:to>
                                    </p:set>
                                    <p:animEffect filter="fade" transition="in">
                                      <p:cBhvr>
                                        <p:cTn dur="1750"/>
                                        <p:tgtEl>
                                          <p:spTgt spid="353">
                                            <p:txEl>
                                              <p:pRg end="2" st="2"/>
                                            </p:txEl>
                                          </p:spTgt>
                                        </p:tgtEl>
                                      </p:cBhvr>
                                    </p:animEffect>
                                  </p:childTnLst>
                                </p:cTn>
                              </p:par>
                            </p:childTnLst>
                          </p:cTn>
                        </p:par>
                        <p:par>
                          <p:cTn fill="hold">
                            <p:stCondLst>
                              <p:cond delay="1750"/>
                            </p:stCondLst>
                            <p:childTnLst>
                              <p:par>
                                <p:cTn fill="hold" nodeType="afterEffect" presetClass="entr" presetID="2" presetSubtype="8">
                                  <p:stCondLst>
                                    <p:cond delay="1500"/>
                                  </p:stCondLst>
                                  <p:childTnLst>
                                    <p:set>
                                      <p:cBhvr>
                                        <p:cTn dur="1" fill="hold">
                                          <p:stCondLst>
                                            <p:cond delay="0"/>
                                          </p:stCondLst>
                                        </p:cTn>
                                        <p:tgtEl>
                                          <p:spTgt spid="356"/>
                                        </p:tgtEl>
                                        <p:attrNameLst>
                                          <p:attrName>style.visibility</p:attrName>
                                        </p:attrNameLst>
                                      </p:cBhvr>
                                      <p:to>
                                        <p:strVal val="visible"/>
                                      </p:to>
                                    </p:set>
                                    <p:anim calcmode="lin" valueType="num">
                                      <p:cBhvr additive="base">
                                        <p:cTn dur="500"/>
                                        <p:tgtEl>
                                          <p:spTgt spid="356"/>
                                        </p:tgtEl>
                                        <p:attrNameLst>
                                          <p:attrName>ppt_x</p:attrName>
                                        </p:attrNameLst>
                                      </p:cBhvr>
                                      <p:tavLst>
                                        <p:tav fmla="" tm="0">
                                          <p:val>
                                            <p:strVal val="#ppt_x-1"/>
                                          </p:val>
                                        </p:tav>
                                        <p:tav fmla="" tm="100000">
                                          <p:val>
                                            <p:strVal val="#ppt_x"/>
                                          </p:val>
                                        </p:tav>
                                      </p:tavLst>
                                    </p:anim>
                                  </p:childTnLst>
                                </p:cTn>
                              </p:par>
                            </p:childTnLst>
                          </p:cTn>
                        </p:par>
                        <p:par>
                          <p:cTn fill="hold">
                            <p:stCondLst>
                              <p:cond delay="2250"/>
                            </p:stCondLst>
                            <p:childTnLst>
                              <p:par>
                                <p:cTn fill="hold" nodeType="afterEffect" presetClass="entr" presetID="2" presetSubtype="8">
                                  <p:stCondLst>
                                    <p:cond delay="1000"/>
                                  </p:stCondLst>
                                  <p:childTnLst>
                                    <p:set>
                                      <p:cBhvr>
                                        <p:cTn dur="1" fill="hold">
                                          <p:stCondLst>
                                            <p:cond delay="0"/>
                                          </p:stCondLst>
                                        </p:cTn>
                                        <p:tgtEl>
                                          <p:spTgt spid="358"/>
                                        </p:tgtEl>
                                        <p:attrNameLst>
                                          <p:attrName>style.visibility</p:attrName>
                                        </p:attrNameLst>
                                      </p:cBhvr>
                                      <p:to>
                                        <p:strVal val="visible"/>
                                      </p:to>
                                    </p:set>
                                    <p:anim calcmode="lin" valueType="num">
                                      <p:cBhvr additive="base">
                                        <p:cTn dur="500"/>
                                        <p:tgtEl>
                                          <p:spTgt spid="35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7"/>
                                        </p:tgtEl>
                                        <p:attrNameLst>
                                          <p:attrName>style.visibility</p:attrName>
                                        </p:attrNameLst>
                                      </p:cBhvr>
                                      <p:to>
                                        <p:strVal val="visible"/>
                                      </p:to>
                                    </p:set>
                                    <p:animEffect filter="fade" transition="in">
                                      <p:cBhvr>
                                        <p:cTn dur="500"/>
                                        <p:tgtEl>
                                          <p:spTgt spid="3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357"/>
                                        </p:tgtEl>
                                      </p:cBhvr>
                                    </p:animEffect>
                                    <p:set>
                                      <p:cBhvr>
                                        <p:cTn dur="1" fill="hold">
                                          <p:stCondLst>
                                            <p:cond delay="1000"/>
                                          </p:stCondLst>
                                        </p:cTn>
                                        <p:tgtEl>
                                          <p:spTgt spid="357"/>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359"/>
                                        </p:tgtEl>
                                        <p:attrNameLst>
                                          <p:attrName>style.visibility</p:attrName>
                                        </p:attrNameLst>
                                      </p:cBhvr>
                                      <p:to>
                                        <p:strVal val="visible"/>
                                      </p:to>
                                    </p:set>
                                    <p:anim calcmode="lin" valueType="num">
                                      <p:cBhvr additive="base">
                                        <p:cTn dur="500"/>
                                        <p:tgtEl>
                                          <p:spTgt spid="359"/>
                                        </p:tgtEl>
                                        <p:attrNameLst>
                                          <p:attrName>ppt_w</p:attrName>
                                        </p:attrNameLst>
                                      </p:cBhvr>
                                      <p:tavLst>
                                        <p:tav fmla="" tm="0">
                                          <p:val>
                                            <p:strVal val="0"/>
                                          </p:val>
                                        </p:tav>
                                        <p:tav fmla="" tm="100000">
                                          <p:val>
                                            <p:strVal val="#ppt_w"/>
                                          </p:val>
                                        </p:tav>
                                      </p:tavLst>
                                    </p:anim>
                                    <p:anim calcmode="lin" valueType="num">
                                      <p:cBhvr additive="base">
                                        <p:cTn dur="500"/>
                                        <p:tgtEl>
                                          <p:spTgt spid="359"/>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27"/>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Thông tin và dữ liệu</a:t>
            </a:r>
            <a:endParaRPr/>
          </a:p>
        </p:txBody>
      </p:sp>
      <p:sp>
        <p:nvSpPr>
          <p:cNvPr id="365" name="Google Shape;365;p27"/>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sp>
        <p:nvSpPr>
          <p:cNvPr id="366" name="Google Shape;366;p27"/>
          <p:cNvSpPr txBox="1"/>
          <p:nvPr/>
        </p:nvSpPr>
        <p:spPr>
          <a:xfrm>
            <a:off x="1331640" y="2060848"/>
            <a:ext cx="6480720" cy="193899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6000">
                <a:solidFill>
                  <a:schemeClr val="dk1"/>
                </a:solidFill>
                <a:latin typeface="Calibri"/>
                <a:ea typeface="Calibri"/>
                <a:cs typeface="Calibri"/>
                <a:sym typeface="Calibri"/>
              </a:rPr>
              <a:t>Ví dụ về dữ liệu và thông tin?</a:t>
            </a:r>
            <a:endParaRPr b="1" sz="6000">
              <a:solidFill>
                <a:schemeClr val="dk1"/>
              </a:solidFill>
              <a:latin typeface="Calibri"/>
              <a:ea typeface="Calibri"/>
              <a:cs typeface="Calibri"/>
              <a:sym typeface="Calibri"/>
            </a:endParaRPr>
          </a:p>
        </p:txBody>
      </p:sp>
    </p:spTree>
  </p:cSld>
  <p:clrMapOvr>
    <a:masterClrMapping/>
  </p:clrMapOvr>
  <p:transition spd="slow" p14:dur="1600">
    <p:blinds dir="vert"/>
  </p:transition>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28"/>
          <p:cNvSpPr txBox="1"/>
          <p:nvPr>
            <p:ph idx="1" type="body"/>
          </p:nvPr>
        </p:nvSpPr>
        <p:spPr>
          <a:xfrm>
            <a:off x="0" y="685800"/>
            <a:ext cx="9144000" cy="6172200"/>
          </a:xfrm>
          <a:prstGeom prst="rect">
            <a:avLst/>
          </a:prstGeom>
          <a:noFill/>
          <a:ln>
            <a:noFill/>
          </a:ln>
        </p:spPr>
        <p:txBody>
          <a:bodyPr anchorCtr="0" anchor="t" bIns="45700" lIns="91425" spcFirstLastPara="1" rIns="91425" wrap="square" tIns="45700">
            <a:normAutofit/>
          </a:bodyPr>
          <a:lstStyle/>
          <a:p>
            <a:pPr indent="-342900" lvl="0" marL="342900" rtl="0" algn="l">
              <a:lnSpc>
                <a:spcPct val="150000"/>
              </a:lnSpc>
              <a:spcBef>
                <a:spcPts val="0"/>
              </a:spcBef>
              <a:spcAft>
                <a:spcPts val="0"/>
              </a:spcAft>
              <a:buClr>
                <a:schemeClr val="dk1"/>
              </a:buClr>
              <a:buSzPts val="4400"/>
              <a:buChar char="•"/>
            </a:pPr>
            <a:r>
              <a:rPr b="1" lang="en-US" sz="4400"/>
              <a:t>明天将有雨</a:t>
            </a:r>
            <a:endParaRPr b="1" sz="4400"/>
          </a:p>
          <a:p>
            <a:pPr indent="-342900" lvl="0" marL="342900" rtl="0" algn="l">
              <a:lnSpc>
                <a:spcPct val="150000"/>
              </a:lnSpc>
              <a:spcBef>
                <a:spcPts val="1200"/>
              </a:spcBef>
              <a:spcAft>
                <a:spcPts val="0"/>
              </a:spcAft>
              <a:buClr>
                <a:schemeClr val="dk1"/>
              </a:buClr>
              <a:buSzPts val="4400"/>
              <a:buChar char="•"/>
            </a:pPr>
            <a:r>
              <a:rPr b="1" lang="en-US" sz="4400"/>
              <a:t>Míngtiān jiāng yǒu yǔ</a:t>
            </a:r>
            <a:endParaRPr/>
          </a:p>
          <a:p>
            <a:pPr indent="-342900" lvl="0" marL="342900" rtl="0" algn="l">
              <a:lnSpc>
                <a:spcPct val="150000"/>
              </a:lnSpc>
              <a:spcBef>
                <a:spcPts val="1200"/>
              </a:spcBef>
              <a:spcAft>
                <a:spcPts val="0"/>
              </a:spcAft>
              <a:buClr>
                <a:schemeClr val="dk1"/>
              </a:buClr>
              <a:buSzPts val="4400"/>
              <a:buChar char="•"/>
            </a:pPr>
            <a:r>
              <a:rPr b="1" lang="en-US" sz="4400"/>
              <a:t>Завтра будет дождь</a:t>
            </a:r>
            <a:endParaRPr b="1" sz="4400"/>
          </a:p>
          <a:p>
            <a:pPr indent="-342900" lvl="0" marL="342900" rtl="0" algn="l">
              <a:lnSpc>
                <a:spcPct val="150000"/>
              </a:lnSpc>
              <a:spcBef>
                <a:spcPts val="1200"/>
              </a:spcBef>
              <a:spcAft>
                <a:spcPts val="0"/>
              </a:spcAft>
              <a:buClr>
                <a:schemeClr val="dk1"/>
              </a:buClr>
              <a:buSzPts val="4400"/>
              <a:buChar char="•"/>
            </a:pPr>
            <a:r>
              <a:rPr b="1" lang="en-US" sz="4400"/>
              <a:t>There will be rain tomorrow</a:t>
            </a:r>
            <a:endParaRPr/>
          </a:p>
          <a:p>
            <a:pPr indent="-342900" lvl="0" marL="342900" rtl="0" algn="l">
              <a:lnSpc>
                <a:spcPct val="150000"/>
              </a:lnSpc>
              <a:spcBef>
                <a:spcPts val="1200"/>
              </a:spcBef>
              <a:spcAft>
                <a:spcPts val="0"/>
              </a:spcAft>
              <a:buClr>
                <a:schemeClr val="dk1"/>
              </a:buClr>
              <a:buSzPts val="4400"/>
              <a:buChar char="•"/>
            </a:pPr>
            <a:r>
              <a:rPr b="1" lang="en-US" sz="4400"/>
              <a:t>Ngày mai trời mưa</a:t>
            </a:r>
            <a:endParaRPr/>
          </a:p>
        </p:txBody>
      </p:sp>
      <p:sp>
        <p:nvSpPr>
          <p:cNvPr id="373" name="Google Shape;373;p28"/>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Thông tin và dữ liệu</a:t>
            </a:r>
            <a:endParaRPr/>
          </a:p>
        </p:txBody>
      </p:sp>
      <p:sp>
        <p:nvSpPr>
          <p:cNvPr id="374" name="Google Shape;374;p28"/>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pic>
        <p:nvPicPr>
          <p:cNvPr id="375" name="Google Shape;375;p28"/>
          <p:cNvPicPr preferRelativeResize="0"/>
          <p:nvPr/>
        </p:nvPicPr>
        <p:blipFill rotWithShape="1">
          <a:blip r:embed="rId3">
            <a:alphaModFix/>
          </a:blip>
          <a:srcRect b="0" l="0" r="0" t="0"/>
          <a:stretch/>
        </p:blipFill>
        <p:spPr>
          <a:xfrm>
            <a:off x="5076056" y="332657"/>
            <a:ext cx="4894225" cy="6012904"/>
          </a:xfrm>
          <a:prstGeom prst="rect">
            <a:avLst/>
          </a:prstGeom>
          <a:noFill/>
          <a:ln>
            <a:noFill/>
          </a:ln>
        </p:spPr>
      </p:pic>
    </p:spTree>
  </p:cSld>
  <p:clrMapOvr>
    <a:masterClrMapping/>
  </p:clrMapOvr>
  <p:transition spd="slow" p14:dur="1600">
    <p:blinds dir="vert"/>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72">
                                            <p:txEl>
                                              <p:pRg end="0" st="0"/>
                                            </p:txEl>
                                          </p:spTgt>
                                        </p:tgtEl>
                                        <p:attrNameLst>
                                          <p:attrName>style.visibility</p:attrName>
                                        </p:attrNameLst>
                                      </p:cBhvr>
                                      <p:to>
                                        <p:strVal val="visible"/>
                                      </p:to>
                                    </p:set>
                                    <p:anim calcmode="lin" valueType="num">
                                      <p:cBhvr additive="base">
                                        <p:cTn dur="500"/>
                                        <p:tgtEl>
                                          <p:spTgt spid="372">
                                            <p:txEl>
                                              <p:pRg end="0" st="0"/>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72">
                                            <p:txEl>
                                              <p:pRg end="1" st="1"/>
                                            </p:txEl>
                                          </p:spTgt>
                                        </p:tgtEl>
                                        <p:attrNameLst>
                                          <p:attrName>style.visibility</p:attrName>
                                        </p:attrNameLst>
                                      </p:cBhvr>
                                      <p:to>
                                        <p:strVal val="visible"/>
                                      </p:to>
                                    </p:set>
                                    <p:anim calcmode="lin" valueType="num">
                                      <p:cBhvr additive="base">
                                        <p:cTn dur="500"/>
                                        <p:tgtEl>
                                          <p:spTgt spid="372">
                                            <p:txEl>
                                              <p:pRg end="1" st="1"/>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72">
                                            <p:txEl>
                                              <p:pRg end="2" st="2"/>
                                            </p:txEl>
                                          </p:spTgt>
                                        </p:tgtEl>
                                        <p:attrNameLst>
                                          <p:attrName>style.visibility</p:attrName>
                                        </p:attrNameLst>
                                      </p:cBhvr>
                                      <p:to>
                                        <p:strVal val="visible"/>
                                      </p:to>
                                    </p:set>
                                    <p:anim calcmode="lin" valueType="num">
                                      <p:cBhvr additive="base">
                                        <p:cTn dur="500"/>
                                        <p:tgtEl>
                                          <p:spTgt spid="372">
                                            <p:txEl>
                                              <p:pRg end="2" st="2"/>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72">
                                            <p:txEl>
                                              <p:pRg end="3" st="3"/>
                                            </p:txEl>
                                          </p:spTgt>
                                        </p:tgtEl>
                                        <p:attrNameLst>
                                          <p:attrName>style.visibility</p:attrName>
                                        </p:attrNameLst>
                                      </p:cBhvr>
                                      <p:to>
                                        <p:strVal val="visible"/>
                                      </p:to>
                                    </p:set>
                                    <p:anim calcmode="lin" valueType="num">
                                      <p:cBhvr additive="base">
                                        <p:cTn dur="500"/>
                                        <p:tgtEl>
                                          <p:spTgt spid="372">
                                            <p:txEl>
                                              <p:pRg end="3" st="3"/>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72">
                                            <p:txEl>
                                              <p:pRg end="4" st="4"/>
                                            </p:txEl>
                                          </p:spTgt>
                                        </p:tgtEl>
                                        <p:attrNameLst>
                                          <p:attrName>style.visibility</p:attrName>
                                        </p:attrNameLst>
                                      </p:cBhvr>
                                      <p:to>
                                        <p:strVal val="visible"/>
                                      </p:to>
                                    </p:set>
                                    <p:anim calcmode="lin" valueType="num">
                                      <p:cBhvr additive="base">
                                        <p:cTn dur="500"/>
                                        <p:tgtEl>
                                          <p:spTgt spid="372">
                                            <p:txEl>
                                              <p:pRg end="4" st="4"/>
                                            </p:txEl>
                                          </p:spTgt>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29"/>
          <p:cNvSpPr txBox="1"/>
          <p:nvPr>
            <p:ph idx="1" type="body"/>
          </p:nvPr>
        </p:nvSpPr>
        <p:spPr>
          <a:xfrm>
            <a:off x="0" y="685800"/>
            <a:ext cx="9144000" cy="6172200"/>
          </a:xfrm>
          <a:prstGeom prst="rect">
            <a:avLst/>
          </a:prstGeom>
          <a:noFill/>
          <a:ln>
            <a:noFill/>
          </a:ln>
        </p:spPr>
        <p:txBody>
          <a:bodyPr anchorCtr="0" anchor="t" bIns="45700" lIns="91425" spcFirstLastPara="1" rIns="91425" wrap="square" tIns="45700">
            <a:normAutofit/>
          </a:bodyPr>
          <a:lstStyle/>
          <a:p>
            <a:pPr indent="-342900" lvl="0" marL="342900" rtl="0" algn="l">
              <a:lnSpc>
                <a:spcPct val="150000"/>
              </a:lnSpc>
              <a:spcBef>
                <a:spcPts val="0"/>
              </a:spcBef>
              <a:spcAft>
                <a:spcPts val="0"/>
              </a:spcAft>
              <a:buClr>
                <a:schemeClr val="dk1"/>
              </a:buClr>
              <a:buSzPts val="3600"/>
              <a:buChar char="•"/>
            </a:pPr>
            <a:r>
              <a:rPr lang="en-US"/>
              <a:t>Thông tin chứa đựng ý nghĩa, còn dữ liệu là các dữ kiện không có ý nghĩa rõ ràng nếu nó không được xử lý. </a:t>
            </a:r>
            <a:endParaRPr/>
          </a:p>
          <a:p>
            <a:pPr indent="-342900" lvl="0" marL="342900" rtl="0" algn="l">
              <a:lnSpc>
                <a:spcPct val="150000"/>
              </a:lnSpc>
              <a:spcBef>
                <a:spcPts val="1200"/>
              </a:spcBef>
              <a:spcAft>
                <a:spcPts val="0"/>
              </a:spcAft>
              <a:buClr>
                <a:schemeClr val="dk1"/>
              </a:buClr>
              <a:buSzPts val="3600"/>
              <a:buChar char="•"/>
            </a:pPr>
            <a:r>
              <a:rPr lang="en-US"/>
              <a:t>Cùng một thông tin có thể được biểu diễn bằng những dữ liệu khác nhau.</a:t>
            </a:r>
            <a:endParaRPr/>
          </a:p>
          <a:p>
            <a:pPr indent="-342900" lvl="0" marL="342900" rtl="0" algn="l">
              <a:lnSpc>
                <a:spcPct val="150000"/>
              </a:lnSpc>
              <a:spcBef>
                <a:spcPts val="1200"/>
              </a:spcBef>
              <a:spcAft>
                <a:spcPts val="0"/>
              </a:spcAft>
              <a:buClr>
                <a:schemeClr val="dk1"/>
              </a:buClr>
              <a:buSzPts val="3600"/>
              <a:buChar char="•"/>
            </a:pPr>
            <a:r>
              <a:rPr lang="en-US"/>
              <a:t>Cùng một dữ liệu có thể biểu diễn những thông tin khác nhau.</a:t>
            </a:r>
            <a:endParaRPr/>
          </a:p>
        </p:txBody>
      </p:sp>
      <p:sp>
        <p:nvSpPr>
          <p:cNvPr id="382" name="Google Shape;382;p29"/>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Thông tin và dữ liệu</a:t>
            </a:r>
            <a:endParaRPr/>
          </a:p>
        </p:txBody>
      </p:sp>
      <p:sp>
        <p:nvSpPr>
          <p:cNvPr id="383" name="Google Shape;383;p29"/>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600">
    <p:blinds dir="vert"/>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grpSp>
        <p:nvGrpSpPr>
          <p:cNvPr id="102" name="Google Shape;102;p3"/>
          <p:cNvGrpSpPr/>
          <p:nvPr/>
        </p:nvGrpSpPr>
        <p:grpSpPr>
          <a:xfrm>
            <a:off x="304800" y="902048"/>
            <a:ext cx="8610600" cy="5053904"/>
            <a:chOff x="0" y="673448"/>
            <a:chExt cx="8610600" cy="5053904"/>
          </a:xfrm>
        </p:grpSpPr>
        <p:sp>
          <p:nvSpPr>
            <p:cNvPr id="103" name="Google Shape;103;p3"/>
            <p:cNvSpPr/>
            <p:nvPr/>
          </p:nvSpPr>
          <p:spPr>
            <a:xfrm rot="5400000">
              <a:off x="4309440" y="-2642392"/>
              <a:ext cx="985320" cy="7617000"/>
            </a:xfrm>
            <a:prstGeom prst="round2SameRect">
              <a:avLst>
                <a:gd fmla="val 16667" name="adj1"/>
                <a:gd fmla="val 0" name="adj2"/>
              </a:avLst>
            </a:prstGeom>
            <a:solidFill>
              <a:srgbClr val="FBDCCE">
                <a:alpha val="89803"/>
              </a:srgbClr>
            </a:solidFill>
            <a:ln cap="flat" cmpd="sng" w="9525">
              <a:solidFill>
                <a:srgbClr val="FBDCCE">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txBox="1"/>
            <p:nvPr/>
          </p:nvSpPr>
          <p:spPr>
            <a:xfrm>
              <a:off x="993601" y="721546"/>
              <a:ext cx="7568901" cy="889122"/>
            </a:xfrm>
            <a:prstGeom prst="rect">
              <a:avLst/>
            </a:prstGeom>
            <a:noFill/>
            <a:ln>
              <a:noFill/>
            </a:ln>
          </p:spPr>
          <p:txBody>
            <a:bodyPr anchorCtr="0" anchor="ctr" bIns="116825" lIns="175250" spcFirstLastPara="1" rIns="175250" wrap="square" tIns="116825">
              <a:noAutofit/>
            </a:bodyPr>
            <a:lstStyle/>
            <a:p>
              <a:pPr indent="0" lvl="0" marL="0" marR="0" rtl="0" algn="l">
                <a:lnSpc>
                  <a:spcPct val="90000"/>
                </a:lnSpc>
                <a:spcBef>
                  <a:spcPts val="0"/>
                </a:spcBef>
                <a:spcAft>
                  <a:spcPts val="0"/>
                </a:spcAft>
                <a:buClr>
                  <a:schemeClr val="dk1"/>
                </a:buClr>
                <a:buSzPts val="4600"/>
                <a:buFont typeface="Calibri"/>
                <a:buNone/>
              </a:pPr>
              <a:r>
                <a:rPr b="0" i="0" lang="en-US" sz="4600" u="none" cap="none" strike="noStrike">
                  <a:solidFill>
                    <a:schemeClr val="dk1"/>
                  </a:solidFill>
                  <a:latin typeface="Calibri"/>
                  <a:ea typeface="Calibri"/>
                  <a:cs typeface="Calibri"/>
                  <a:sym typeface="Calibri"/>
                </a:rPr>
                <a:t>Giới thiệu học phần</a:t>
              </a:r>
              <a:endParaRPr/>
            </a:p>
          </p:txBody>
        </p:sp>
        <p:sp>
          <p:nvSpPr>
            <p:cNvPr id="105" name="Google Shape;105;p3"/>
            <p:cNvSpPr/>
            <p:nvPr/>
          </p:nvSpPr>
          <p:spPr>
            <a:xfrm>
              <a:off x="0" y="752107"/>
              <a:ext cx="828000" cy="828000"/>
            </a:xfrm>
            <a:prstGeom prst="ellipse">
              <a:avLst/>
            </a:prstGeom>
            <a:gradFill>
              <a:gsLst>
                <a:gs pos="0">
                  <a:srgbClr val="C86B1D"/>
                </a:gs>
                <a:gs pos="80000">
                  <a:srgbClr val="FF8D25"/>
                </a:gs>
                <a:gs pos="100000">
                  <a:srgbClr val="FF8D22"/>
                </a:gs>
              </a:gsLst>
              <a:lin ang="16200000" scaled="0"/>
            </a:gradFill>
            <a:ln>
              <a:noFill/>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txBox="1"/>
            <p:nvPr/>
          </p:nvSpPr>
          <p:spPr>
            <a:xfrm>
              <a:off x="121258" y="873365"/>
              <a:ext cx="585484" cy="585484"/>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lt1"/>
                </a:buClr>
                <a:buSzPts val="4400"/>
                <a:buFont typeface="Calibri"/>
                <a:buNone/>
              </a:pPr>
              <a:r>
                <a:rPr b="1" i="0" lang="en-US" sz="4400" u="none" cap="none" strike="noStrike">
                  <a:solidFill>
                    <a:schemeClr val="lt1"/>
                  </a:solidFill>
                  <a:latin typeface="Calibri"/>
                  <a:ea typeface="Calibri"/>
                  <a:cs typeface="Calibri"/>
                  <a:sym typeface="Calibri"/>
                </a:rPr>
                <a:t>1</a:t>
              </a:r>
              <a:endParaRPr/>
            </a:p>
          </p:txBody>
        </p:sp>
        <p:sp>
          <p:nvSpPr>
            <p:cNvPr id="107" name="Google Shape;107;p3"/>
            <p:cNvSpPr/>
            <p:nvPr/>
          </p:nvSpPr>
          <p:spPr>
            <a:xfrm rot="5400000">
              <a:off x="4001527" y="-1183559"/>
              <a:ext cx="1601145" cy="7617000"/>
            </a:xfrm>
            <a:prstGeom prst="round2SameRect">
              <a:avLst>
                <a:gd fmla="val 16667" name="adj1"/>
                <a:gd fmla="val 0" name="adj2"/>
              </a:avLst>
            </a:prstGeom>
            <a:solidFill>
              <a:srgbClr val="FBDCCE">
                <a:alpha val="89803"/>
              </a:srgbClr>
            </a:solidFill>
            <a:ln cap="flat" cmpd="sng" w="9525">
              <a:solidFill>
                <a:srgbClr val="FBDCCE">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txBox="1"/>
            <p:nvPr/>
          </p:nvSpPr>
          <p:spPr>
            <a:xfrm>
              <a:off x="993600" y="1902529"/>
              <a:ext cx="7538839" cy="1444823"/>
            </a:xfrm>
            <a:prstGeom prst="rect">
              <a:avLst/>
            </a:prstGeom>
            <a:noFill/>
            <a:ln>
              <a:noFill/>
            </a:ln>
          </p:spPr>
          <p:txBody>
            <a:bodyPr anchorCtr="0" anchor="ctr" bIns="116825" lIns="175250" spcFirstLastPara="1" rIns="175250" wrap="square" tIns="116825">
              <a:noAutofit/>
            </a:bodyPr>
            <a:lstStyle/>
            <a:p>
              <a:pPr indent="0" lvl="0" marL="0" marR="0" rtl="0" algn="l">
                <a:lnSpc>
                  <a:spcPct val="90000"/>
                </a:lnSpc>
                <a:spcBef>
                  <a:spcPts val="0"/>
                </a:spcBef>
                <a:spcAft>
                  <a:spcPts val="0"/>
                </a:spcAft>
                <a:buClr>
                  <a:schemeClr val="dk1"/>
                </a:buClr>
                <a:buSzPts val="4600"/>
                <a:buFont typeface="Calibri"/>
                <a:buNone/>
              </a:pPr>
              <a:r>
                <a:rPr b="0" i="0" lang="en-US" sz="4600" u="none" cap="none" strike="noStrike">
                  <a:solidFill>
                    <a:schemeClr val="dk1"/>
                  </a:solidFill>
                  <a:latin typeface="Calibri"/>
                  <a:ea typeface="Calibri"/>
                  <a:cs typeface="Calibri"/>
                  <a:sym typeface="Calibri"/>
                </a:rPr>
                <a:t>Tình hình an toàn thông tin gần đây</a:t>
              </a:r>
              <a:endParaRPr/>
            </a:p>
          </p:txBody>
        </p:sp>
        <p:sp>
          <p:nvSpPr>
            <p:cNvPr id="109" name="Google Shape;109;p3"/>
            <p:cNvSpPr/>
            <p:nvPr/>
          </p:nvSpPr>
          <p:spPr>
            <a:xfrm>
              <a:off x="0" y="2210940"/>
              <a:ext cx="828000" cy="828000"/>
            </a:xfrm>
            <a:prstGeom prst="ellipse">
              <a:avLst/>
            </a:prstGeom>
            <a:gradFill>
              <a:gsLst>
                <a:gs pos="0">
                  <a:srgbClr val="C86B1D"/>
                </a:gs>
                <a:gs pos="80000">
                  <a:srgbClr val="FF8D25"/>
                </a:gs>
                <a:gs pos="100000">
                  <a:srgbClr val="FF8D22"/>
                </a:gs>
              </a:gsLst>
              <a:lin ang="16200000" scaled="0"/>
            </a:gradFill>
            <a:ln>
              <a:noFill/>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txBox="1"/>
            <p:nvPr/>
          </p:nvSpPr>
          <p:spPr>
            <a:xfrm>
              <a:off x="121258" y="2332198"/>
              <a:ext cx="585484" cy="585484"/>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lt1"/>
                </a:buClr>
                <a:buSzPts val="4400"/>
                <a:buFont typeface="Calibri"/>
                <a:buNone/>
              </a:pPr>
              <a:r>
                <a:rPr b="0" i="0" lang="en-US" sz="4400" u="none" cap="none" strike="noStrike">
                  <a:solidFill>
                    <a:schemeClr val="lt1"/>
                  </a:solidFill>
                  <a:latin typeface="Calibri"/>
                  <a:ea typeface="Calibri"/>
                  <a:cs typeface="Calibri"/>
                  <a:sym typeface="Calibri"/>
                </a:rPr>
                <a:t>2</a:t>
              </a:r>
              <a:endParaRPr/>
            </a:p>
          </p:txBody>
        </p:sp>
        <p:sp>
          <p:nvSpPr>
            <p:cNvPr id="111" name="Google Shape;111;p3"/>
            <p:cNvSpPr/>
            <p:nvPr/>
          </p:nvSpPr>
          <p:spPr>
            <a:xfrm rot="5400000">
              <a:off x="4309440" y="275272"/>
              <a:ext cx="985320" cy="7617000"/>
            </a:xfrm>
            <a:prstGeom prst="round2SameRect">
              <a:avLst>
                <a:gd fmla="val 16667" name="adj1"/>
                <a:gd fmla="val 0" name="adj2"/>
              </a:avLst>
            </a:prstGeom>
            <a:solidFill>
              <a:srgbClr val="FBDCCE">
                <a:alpha val="89803"/>
              </a:srgbClr>
            </a:solidFill>
            <a:ln cap="flat" cmpd="sng" w="9525">
              <a:solidFill>
                <a:srgbClr val="FBDCCE">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txBox="1"/>
            <p:nvPr/>
          </p:nvSpPr>
          <p:spPr>
            <a:xfrm>
              <a:off x="993601" y="3639211"/>
              <a:ext cx="7568901" cy="889122"/>
            </a:xfrm>
            <a:prstGeom prst="rect">
              <a:avLst/>
            </a:prstGeom>
            <a:noFill/>
            <a:ln>
              <a:noFill/>
            </a:ln>
          </p:spPr>
          <p:txBody>
            <a:bodyPr anchorCtr="0" anchor="ctr" bIns="116825" lIns="175250" spcFirstLastPara="1" rIns="175250" wrap="square" tIns="116825">
              <a:noAutofit/>
            </a:bodyPr>
            <a:lstStyle/>
            <a:p>
              <a:pPr indent="0" lvl="0" marL="0" marR="0" rtl="0" algn="l">
                <a:lnSpc>
                  <a:spcPct val="90000"/>
                </a:lnSpc>
                <a:spcBef>
                  <a:spcPts val="0"/>
                </a:spcBef>
                <a:spcAft>
                  <a:spcPts val="0"/>
                </a:spcAft>
                <a:buClr>
                  <a:schemeClr val="dk1"/>
                </a:buClr>
                <a:buSzPts val="4600"/>
                <a:buFont typeface="Calibri"/>
                <a:buNone/>
              </a:pPr>
              <a:r>
                <a:rPr b="0" i="0" lang="en-US" sz="4600" u="none" cap="none" strike="noStrike">
                  <a:solidFill>
                    <a:schemeClr val="dk1"/>
                  </a:solidFill>
                  <a:latin typeface="Calibri"/>
                  <a:ea typeface="Calibri"/>
                  <a:cs typeface="Calibri"/>
                  <a:sym typeface="Calibri"/>
                </a:rPr>
                <a:t>Đối tượng an toàn thông tin</a:t>
              </a:r>
              <a:endParaRPr/>
            </a:p>
          </p:txBody>
        </p:sp>
        <p:sp>
          <p:nvSpPr>
            <p:cNvPr id="113" name="Google Shape;113;p3"/>
            <p:cNvSpPr/>
            <p:nvPr/>
          </p:nvSpPr>
          <p:spPr>
            <a:xfrm>
              <a:off x="0" y="3669772"/>
              <a:ext cx="828000" cy="828000"/>
            </a:xfrm>
            <a:prstGeom prst="ellipse">
              <a:avLst/>
            </a:prstGeom>
            <a:gradFill>
              <a:gsLst>
                <a:gs pos="0">
                  <a:srgbClr val="C86B1D"/>
                </a:gs>
                <a:gs pos="80000">
                  <a:srgbClr val="FF8D25"/>
                </a:gs>
                <a:gs pos="100000">
                  <a:srgbClr val="FF8D22"/>
                </a:gs>
              </a:gsLst>
              <a:lin ang="16200000" scaled="0"/>
            </a:gradFill>
            <a:ln>
              <a:noFill/>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txBox="1"/>
            <p:nvPr/>
          </p:nvSpPr>
          <p:spPr>
            <a:xfrm>
              <a:off x="121258" y="3791030"/>
              <a:ext cx="585484" cy="585484"/>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lt1"/>
                </a:buClr>
                <a:buSzPts val="4400"/>
                <a:buFont typeface="Calibri"/>
                <a:buNone/>
              </a:pPr>
              <a:r>
                <a:rPr b="0" i="0" lang="en-US" sz="4400" u="none" cap="none" strike="noStrike">
                  <a:solidFill>
                    <a:schemeClr val="lt1"/>
                  </a:solidFill>
                  <a:latin typeface="Calibri"/>
                  <a:ea typeface="Calibri"/>
                  <a:cs typeface="Calibri"/>
                  <a:sym typeface="Calibri"/>
                </a:rPr>
                <a:t>3</a:t>
              </a:r>
              <a:endParaRPr/>
            </a:p>
          </p:txBody>
        </p:sp>
        <p:sp>
          <p:nvSpPr>
            <p:cNvPr id="115" name="Google Shape;115;p3"/>
            <p:cNvSpPr/>
            <p:nvPr/>
          </p:nvSpPr>
          <p:spPr>
            <a:xfrm rot="5400000">
              <a:off x="4309440" y="1426192"/>
              <a:ext cx="985320" cy="7617000"/>
            </a:xfrm>
            <a:prstGeom prst="round2SameRect">
              <a:avLst>
                <a:gd fmla="val 16667" name="adj1"/>
                <a:gd fmla="val 0" name="adj2"/>
              </a:avLst>
            </a:prstGeom>
            <a:solidFill>
              <a:srgbClr val="FBDCCE">
                <a:alpha val="89803"/>
              </a:srgbClr>
            </a:solidFill>
            <a:ln cap="flat" cmpd="sng" w="9525">
              <a:solidFill>
                <a:srgbClr val="FBDCCE">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txBox="1"/>
            <p:nvPr/>
          </p:nvSpPr>
          <p:spPr>
            <a:xfrm>
              <a:off x="993601" y="4790131"/>
              <a:ext cx="7568901" cy="889122"/>
            </a:xfrm>
            <a:prstGeom prst="rect">
              <a:avLst/>
            </a:prstGeom>
            <a:noFill/>
            <a:ln>
              <a:noFill/>
            </a:ln>
          </p:spPr>
          <p:txBody>
            <a:bodyPr anchorCtr="0" anchor="ctr" bIns="116825" lIns="175250" spcFirstLastPara="1" rIns="175250" wrap="square" tIns="116825">
              <a:noAutofit/>
            </a:bodyPr>
            <a:lstStyle/>
            <a:p>
              <a:pPr indent="0" lvl="0" marL="0" marR="0" rtl="0" algn="l">
                <a:lnSpc>
                  <a:spcPct val="90000"/>
                </a:lnSpc>
                <a:spcBef>
                  <a:spcPts val="0"/>
                </a:spcBef>
                <a:spcAft>
                  <a:spcPts val="0"/>
                </a:spcAft>
                <a:buClr>
                  <a:schemeClr val="dk1"/>
                </a:buClr>
                <a:buSzPts val="4600"/>
                <a:buFont typeface="Calibri"/>
                <a:buNone/>
              </a:pPr>
              <a:r>
                <a:rPr b="0" i="0" lang="en-US" sz="4600" u="none" cap="none" strike="noStrike">
                  <a:solidFill>
                    <a:schemeClr val="dk1"/>
                  </a:solidFill>
                  <a:latin typeface="Calibri"/>
                  <a:ea typeface="Calibri"/>
                  <a:cs typeface="Calibri"/>
                  <a:sym typeface="Calibri"/>
                </a:rPr>
                <a:t>Khái niệm an toàn thông tin</a:t>
              </a:r>
              <a:endParaRPr/>
            </a:p>
          </p:txBody>
        </p:sp>
        <p:sp>
          <p:nvSpPr>
            <p:cNvPr id="117" name="Google Shape;117;p3"/>
            <p:cNvSpPr/>
            <p:nvPr/>
          </p:nvSpPr>
          <p:spPr>
            <a:xfrm>
              <a:off x="0" y="4820692"/>
              <a:ext cx="828000" cy="828000"/>
            </a:xfrm>
            <a:prstGeom prst="ellipse">
              <a:avLst/>
            </a:prstGeom>
            <a:gradFill>
              <a:gsLst>
                <a:gs pos="0">
                  <a:srgbClr val="C86B1D"/>
                </a:gs>
                <a:gs pos="80000">
                  <a:srgbClr val="FF8D25"/>
                </a:gs>
                <a:gs pos="100000">
                  <a:srgbClr val="FF8D22"/>
                </a:gs>
              </a:gsLst>
              <a:lin ang="16200000" scaled="0"/>
            </a:gradFill>
            <a:ln>
              <a:noFill/>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txBox="1"/>
            <p:nvPr/>
          </p:nvSpPr>
          <p:spPr>
            <a:xfrm>
              <a:off x="121258" y="4941950"/>
              <a:ext cx="585484" cy="585484"/>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lt1"/>
                </a:buClr>
                <a:buSzPts val="4400"/>
                <a:buFont typeface="Calibri"/>
                <a:buNone/>
              </a:pPr>
              <a:r>
                <a:rPr b="0" i="0" lang="en-US" sz="4400" u="none" cap="none" strike="noStrike">
                  <a:solidFill>
                    <a:schemeClr val="lt1"/>
                  </a:solidFill>
                  <a:latin typeface="Calibri"/>
                  <a:ea typeface="Calibri"/>
                  <a:cs typeface="Calibri"/>
                  <a:sym typeface="Calibri"/>
                </a:rPr>
                <a:t>4</a:t>
              </a:r>
              <a:endParaRPr/>
            </a:p>
          </p:txBody>
        </p:sp>
      </p:grpSp>
    </p:spTree>
  </p:cSld>
  <p:clrMapOvr>
    <a:masterClrMapping/>
  </p:clrMapOvr>
  <mc:AlternateContent>
    <mc:Choice Requires="p14">
      <p:transition spd="slow" p14:dur="1400">
        <p14:ripple/>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30"/>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Thông tin và dữ liệu</a:t>
            </a:r>
            <a:endParaRPr/>
          </a:p>
        </p:txBody>
      </p:sp>
      <p:sp>
        <p:nvSpPr>
          <p:cNvPr id="390" name="Google Shape;390;p30"/>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pic>
        <p:nvPicPr>
          <p:cNvPr id="391" name="Google Shape;391;p30"/>
          <p:cNvPicPr preferRelativeResize="0"/>
          <p:nvPr/>
        </p:nvPicPr>
        <p:blipFill rotWithShape="1">
          <a:blip r:embed="rId3">
            <a:alphaModFix/>
          </a:blip>
          <a:srcRect b="0" l="0" r="0" t="0"/>
          <a:stretch/>
        </p:blipFill>
        <p:spPr>
          <a:xfrm>
            <a:off x="338137" y="742950"/>
            <a:ext cx="8467725" cy="4362450"/>
          </a:xfrm>
          <a:prstGeom prst="rect">
            <a:avLst/>
          </a:prstGeom>
          <a:noFill/>
          <a:ln>
            <a:noFill/>
          </a:ln>
        </p:spPr>
      </p:pic>
      <p:sp>
        <p:nvSpPr>
          <p:cNvPr id="392" name="Google Shape;392;p30"/>
          <p:cNvSpPr/>
          <p:nvPr/>
        </p:nvSpPr>
        <p:spPr>
          <a:xfrm>
            <a:off x="990600" y="5486400"/>
            <a:ext cx="7315200" cy="1219200"/>
          </a:xfrm>
          <a:prstGeom prst="roundRect">
            <a:avLst>
              <a:gd fmla="val 16667" name="adj"/>
            </a:avLst>
          </a:prstGeom>
          <a:gradFill>
            <a:gsLst>
              <a:gs pos="0">
                <a:srgbClr val="759336"/>
              </a:gs>
              <a:gs pos="80000">
                <a:srgbClr val="99C247"/>
              </a:gs>
              <a:gs pos="100000">
                <a:srgbClr val="9BC545"/>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3200">
                <a:solidFill>
                  <a:schemeClr val="lt1"/>
                </a:solidFill>
                <a:latin typeface="Calibri"/>
                <a:ea typeface="Calibri"/>
                <a:cs typeface="Calibri"/>
                <a:sym typeface="Calibri"/>
              </a:rPr>
              <a:t>Trong ATTT, ta có thể đồng nhất thông tin và dữ liệu</a:t>
            </a:r>
            <a:endParaRPr b="1" sz="3200">
              <a:solidFill>
                <a:schemeClr val="lt1"/>
              </a:solidFill>
              <a:latin typeface="Calibri"/>
              <a:ea typeface="Calibri"/>
              <a:cs typeface="Calibri"/>
              <a:sym typeface="Calibri"/>
            </a:endParaRPr>
          </a:p>
        </p:txBody>
      </p:sp>
    </p:spTree>
  </p:cSld>
  <p:clrMapOvr>
    <a:masterClrMapping/>
  </p:clrMapOvr>
  <p:transition spd="slow" p14:dur="1600">
    <p:blinds dir="vert"/>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2"/>
                                        </p:tgtEl>
                                        <p:attrNameLst>
                                          <p:attrName>style.visibility</p:attrName>
                                        </p:attrNameLst>
                                      </p:cBhvr>
                                      <p:to>
                                        <p:strVal val="visible"/>
                                      </p:to>
                                    </p:set>
                                    <p:animEffect filter="fade" transition="in">
                                      <p:cBhvr>
                                        <p:cTn dur="1000"/>
                                        <p:tgtEl>
                                          <p:spTgt spid="3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31"/>
          <p:cNvSpPr txBox="1"/>
          <p:nvPr>
            <p:ph idx="1" type="body"/>
          </p:nvPr>
        </p:nvSpPr>
        <p:spPr>
          <a:xfrm>
            <a:off x="0" y="685800"/>
            <a:ext cx="9144000" cy="6172200"/>
          </a:xfrm>
          <a:prstGeom prst="rect">
            <a:avLst/>
          </a:prstGeom>
          <a:noFill/>
          <a:ln>
            <a:noFill/>
          </a:ln>
        </p:spPr>
        <p:txBody>
          <a:bodyPr anchorCtr="0" anchor="ctr" bIns="45700" lIns="91425" spcFirstLastPara="1" rIns="91425" wrap="square" tIns="45700">
            <a:normAutofit/>
          </a:bodyPr>
          <a:lstStyle/>
          <a:p>
            <a:pPr indent="-342900" lvl="0" marL="342900" rtl="0" algn="l">
              <a:lnSpc>
                <a:spcPct val="114000"/>
              </a:lnSpc>
              <a:spcBef>
                <a:spcPts val="0"/>
              </a:spcBef>
              <a:spcAft>
                <a:spcPts val="0"/>
              </a:spcAft>
              <a:buClr>
                <a:schemeClr val="dk1"/>
              </a:buClr>
              <a:buSzPts val="3600"/>
              <a:buFont typeface="Noto Sans Symbols"/>
              <a:buChar char="❑"/>
            </a:pPr>
            <a:r>
              <a:rPr b="1" lang="en-US"/>
              <a:t>Hệ thống TT – VT</a:t>
            </a:r>
            <a:r>
              <a:rPr lang="en-US"/>
              <a:t> là tập hợp các thiết bị phần cứng và phần mềm, liên hệ với nhau bằng các kênh truyền và nhận thông tin thành một thể thống nhất để xử lý thông tin (tìm kiếm, lưu trữ, bảo vệ, xử lý,...) và cung cấp kết quả cho người dùng.</a:t>
            </a:r>
            <a:endParaRPr/>
          </a:p>
        </p:txBody>
      </p:sp>
      <p:sp>
        <p:nvSpPr>
          <p:cNvPr id="398" name="Google Shape;398;p31"/>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Hệ thống thông tin</a:t>
            </a:r>
            <a:endParaRPr/>
          </a:p>
        </p:txBody>
      </p:sp>
      <p:sp>
        <p:nvSpPr>
          <p:cNvPr id="399" name="Google Shape;399;p31"/>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600">
    <p:blinds dir="vert"/>
  </p:transition>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32"/>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Hệ thống thông tin</a:t>
            </a:r>
            <a:endParaRPr/>
          </a:p>
        </p:txBody>
      </p:sp>
      <p:sp>
        <p:nvSpPr>
          <p:cNvPr id="405" name="Google Shape;405;p32"/>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pic>
        <p:nvPicPr>
          <p:cNvPr descr="Kết quả hình ảnh cho single computer" id="406" name="Google Shape;406;p32"/>
          <p:cNvPicPr preferRelativeResize="0"/>
          <p:nvPr/>
        </p:nvPicPr>
        <p:blipFill rotWithShape="1">
          <a:blip r:embed="rId3">
            <a:alphaModFix/>
          </a:blip>
          <a:srcRect b="0" l="0" r="0" t="0"/>
          <a:stretch/>
        </p:blipFill>
        <p:spPr>
          <a:xfrm>
            <a:off x="609600" y="914400"/>
            <a:ext cx="2895600" cy="2345437"/>
          </a:xfrm>
          <a:prstGeom prst="rect">
            <a:avLst/>
          </a:prstGeom>
          <a:noFill/>
          <a:ln>
            <a:noFill/>
          </a:ln>
        </p:spPr>
      </p:pic>
      <p:pic>
        <p:nvPicPr>
          <p:cNvPr id="407" name="Google Shape;407;p32"/>
          <p:cNvPicPr preferRelativeResize="0"/>
          <p:nvPr/>
        </p:nvPicPr>
        <p:blipFill rotWithShape="1">
          <a:blip r:embed="rId4">
            <a:alphaModFix/>
          </a:blip>
          <a:srcRect b="0" l="0" r="0" t="0"/>
          <a:stretch/>
        </p:blipFill>
        <p:spPr>
          <a:xfrm>
            <a:off x="3124200" y="3117056"/>
            <a:ext cx="4572000" cy="3429000"/>
          </a:xfrm>
          <a:prstGeom prst="rect">
            <a:avLst/>
          </a:prstGeom>
          <a:noFill/>
          <a:ln>
            <a:noFill/>
          </a:ln>
        </p:spPr>
      </p:pic>
    </p:spTree>
  </p:cSld>
  <p:clrMapOvr>
    <a:masterClrMapping/>
  </p:clrMapOvr>
  <p:transition spd="slow" p14:dur="1600">
    <p:blinds dir="vert"/>
  </p:transition>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33"/>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Hệ thống thông tin</a:t>
            </a:r>
            <a:endParaRPr/>
          </a:p>
        </p:txBody>
      </p:sp>
      <p:sp>
        <p:nvSpPr>
          <p:cNvPr id="414" name="Google Shape;414;p33"/>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sp>
        <p:nvSpPr>
          <p:cNvPr id="415" name="Google Shape;415;p33"/>
          <p:cNvSpPr/>
          <p:nvPr/>
        </p:nvSpPr>
        <p:spPr>
          <a:xfrm>
            <a:off x="4419600" y="3276600"/>
            <a:ext cx="304800" cy="30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16" name="Google Shape;416;p33"/>
          <p:cNvSpPr/>
          <p:nvPr/>
        </p:nvSpPr>
        <p:spPr>
          <a:xfrm>
            <a:off x="4572000" y="3429000"/>
            <a:ext cx="304800" cy="30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417" name="Google Shape;417;p33"/>
          <p:cNvPicPr preferRelativeResize="0"/>
          <p:nvPr/>
        </p:nvPicPr>
        <p:blipFill rotWithShape="1">
          <a:blip r:embed="rId3">
            <a:alphaModFix/>
          </a:blip>
          <a:srcRect b="0" l="0" r="0" t="0"/>
          <a:stretch/>
        </p:blipFill>
        <p:spPr>
          <a:xfrm>
            <a:off x="313646" y="1219200"/>
            <a:ext cx="8516708" cy="4419600"/>
          </a:xfrm>
          <a:prstGeom prst="rect">
            <a:avLst/>
          </a:prstGeom>
          <a:noFill/>
          <a:ln>
            <a:noFill/>
          </a:ln>
        </p:spPr>
      </p:pic>
    </p:spTree>
  </p:cSld>
  <p:clrMapOvr>
    <a:masterClrMapping/>
  </p:clrMapOvr>
  <p:transition spd="slow" p14:dur="1600">
    <p:blinds dir="vert"/>
  </p:transition>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34"/>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Hệ thống thông tin</a:t>
            </a:r>
            <a:endParaRPr/>
          </a:p>
        </p:txBody>
      </p:sp>
      <p:sp>
        <p:nvSpPr>
          <p:cNvPr id="424" name="Google Shape;424;p34"/>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pic>
        <p:nvPicPr>
          <p:cNvPr id="425" name="Google Shape;425;p34"/>
          <p:cNvPicPr preferRelativeResize="0"/>
          <p:nvPr/>
        </p:nvPicPr>
        <p:blipFill rotWithShape="1">
          <a:blip r:embed="rId3">
            <a:alphaModFix/>
          </a:blip>
          <a:srcRect b="0" l="0" r="0" t="0"/>
          <a:stretch/>
        </p:blipFill>
        <p:spPr>
          <a:xfrm>
            <a:off x="611560" y="967870"/>
            <a:ext cx="7920880" cy="4922260"/>
          </a:xfrm>
          <a:prstGeom prst="rect">
            <a:avLst/>
          </a:prstGeom>
          <a:noFill/>
          <a:ln>
            <a:noFill/>
          </a:ln>
        </p:spPr>
      </p:pic>
    </p:spTree>
  </p:cSld>
  <p:clrMapOvr>
    <a:masterClrMapping/>
  </p:clrMapOvr>
  <p:transition spd="slow" p14:dur="1600">
    <p:blinds dir="vert"/>
  </p:transition>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grpSp>
        <p:nvGrpSpPr>
          <p:cNvPr id="431" name="Google Shape;431;p35"/>
          <p:cNvGrpSpPr/>
          <p:nvPr/>
        </p:nvGrpSpPr>
        <p:grpSpPr>
          <a:xfrm>
            <a:off x="304800" y="902048"/>
            <a:ext cx="8610600" cy="5053904"/>
            <a:chOff x="0" y="673448"/>
            <a:chExt cx="8610600" cy="5053904"/>
          </a:xfrm>
        </p:grpSpPr>
        <p:sp>
          <p:nvSpPr>
            <p:cNvPr id="432" name="Google Shape;432;p35"/>
            <p:cNvSpPr/>
            <p:nvPr/>
          </p:nvSpPr>
          <p:spPr>
            <a:xfrm rot="5400000">
              <a:off x="4309440" y="-2642392"/>
              <a:ext cx="985320" cy="7617000"/>
            </a:xfrm>
            <a:prstGeom prst="round2SameRect">
              <a:avLst>
                <a:gd fmla="val 16667" name="adj1"/>
                <a:gd fmla="val 0" name="adj2"/>
              </a:avLst>
            </a:prstGeom>
            <a:solidFill>
              <a:srgbClr val="FBDCCE">
                <a:alpha val="89803"/>
              </a:srgbClr>
            </a:solidFill>
            <a:ln cap="flat" cmpd="sng" w="9525">
              <a:solidFill>
                <a:srgbClr val="FBDCCE">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5"/>
            <p:cNvSpPr txBox="1"/>
            <p:nvPr/>
          </p:nvSpPr>
          <p:spPr>
            <a:xfrm>
              <a:off x="993601" y="721546"/>
              <a:ext cx="7568901" cy="889122"/>
            </a:xfrm>
            <a:prstGeom prst="rect">
              <a:avLst/>
            </a:prstGeom>
            <a:noFill/>
            <a:ln>
              <a:noFill/>
            </a:ln>
          </p:spPr>
          <p:txBody>
            <a:bodyPr anchorCtr="0" anchor="ctr" bIns="116825" lIns="175250" spcFirstLastPara="1" rIns="175250" wrap="square" tIns="116825">
              <a:noAutofit/>
            </a:bodyPr>
            <a:lstStyle/>
            <a:p>
              <a:pPr indent="0" lvl="0" marL="0" marR="0" rtl="0" algn="l">
                <a:lnSpc>
                  <a:spcPct val="90000"/>
                </a:lnSpc>
                <a:spcBef>
                  <a:spcPts val="0"/>
                </a:spcBef>
                <a:spcAft>
                  <a:spcPts val="0"/>
                </a:spcAft>
                <a:buClr>
                  <a:schemeClr val="dk1"/>
                </a:buClr>
                <a:buSzPts val="4600"/>
                <a:buFont typeface="Calibri"/>
                <a:buNone/>
              </a:pPr>
              <a:r>
                <a:rPr b="0" lang="en-US" sz="4600">
                  <a:solidFill>
                    <a:schemeClr val="dk1"/>
                  </a:solidFill>
                  <a:latin typeface="Calibri"/>
                  <a:ea typeface="Calibri"/>
                  <a:cs typeface="Calibri"/>
                  <a:sym typeface="Calibri"/>
                </a:rPr>
                <a:t>Giới thiệu học phần</a:t>
              </a:r>
              <a:endParaRPr/>
            </a:p>
          </p:txBody>
        </p:sp>
        <p:sp>
          <p:nvSpPr>
            <p:cNvPr id="434" name="Google Shape;434;p35"/>
            <p:cNvSpPr/>
            <p:nvPr/>
          </p:nvSpPr>
          <p:spPr>
            <a:xfrm>
              <a:off x="0" y="752107"/>
              <a:ext cx="828000" cy="828000"/>
            </a:xfrm>
            <a:prstGeom prst="ellipse">
              <a:avLst/>
            </a:prstGeom>
            <a:gradFill>
              <a:gsLst>
                <a:gs pos="0">
                  <a:srgbClr val="C86B1D"/>
                </a:gs>
                <a:gs pos="80000">
                  <a:srgbClr val="FF8D25"/>
                </a:gs>
                <a:gs pos="100000">
                  <a:srgbClr val="FF8D22"/>
                </a:gs>
              </a:gsLst>
              <a:lin ang="16200000" scaled="0"/>
            </a:gradFill>
            <a:ln>
              <a:noFill/>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5"/>
            <p:cNvSpPr txBox="1"/>
            <p:nvPr/>
          </p:nvSpPr>
          <p:spPr>
            <a:xfrm>
              <a:off x="121258" y="873365"/>
              <a:ext cx="585484" cy="585484"/>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lt1"/>
                </a:buClr>
                <a:buSzPts val="4400"/>
                <a:buFont typeface="Calibri"/>
                <a:buNone/>
              </a:pPr>
              <a:r>
                <a:rPr b="1" lang="en-US" sz="4400">
                  <a:solidFill>
                    <a:schemeClr val="lt1"/>
                  </a:solidFill>
                  <a:latin typeface="Calibri"/>
                  <a:ea typeface="Calibri"/>
                  <a:cs typeface="Calibri"/>
                  <a:sym typeface="Calibri"/>
                </a:rPr>
                <a:t>1</a:t>
              </a:r>
              <a:endParaRPr/>
            </a:p>
          </p:txBody>
        </p:sp>
        <p:sp>
          <p:nvSpPr>
            <p:cNvPr id="436" name="Google Shape;436;p35"/>
            <p:cNvSpPr/>
            <p:nvPr/>
          </p:nvSpPr>
          <p:spPr>
            <a:xfrm rot="5400000">
              <a:off x="4001527" y="-1183559"/>
              <a:ext cx="1601145" cy="7617000"/>
            </a:xfrm>
            <a:prstGeom prst="round2SameRect">
              <a:avLst>
                <a:gd fmla="val 16667" name="adj1"/>
                <a:gd fmla="val 0" name="adj2"/>
              </a:avLst>
            </a:prstGeom>
            <a:solidFill>
              <a:srgbClr val="FBDCCE">
                <a:alpha val="89803"/>
              </a:srgbClr>
            </a:solidFill>
            <a:ln cap="flat" cmpd="sng" w="9525">
              <a:solidFill>
                <a:srgbClr val="FBDCCE">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5"/>
            <p:cNvSpPr txBox="1"/>
            <p:nvPr/>
          </p:nvSpPr>
          <p:spPr>
            <a:xfrm>
              <a:off x="993600" y="1902529"/>
              <a:ext cx="7538839" cy="1444823"/>
            </a:xfrm>
            <a:prstGeom prst="rect">
              <a:avLst/>
            </a:prstGeom>
            <a:noFill/>
            <a:ln>
              <a:noFill/>
            </a:ln>
          </p:spPr>
          <p:txBody>
            <a:bodyPr anchorCtr="0" anchor="ctr" bIns="116825" lIns="175250" spcFirstLastPara="1" rIns="175250" wrap="square" tIns="116825">
              <a:noAutofit/>
            </a:bodyPr>
            <a:lstStyle/>
            <a:p>
              <a:pPr indent="0" lvl="0" marL="0" marR="0" rtl="0" algn="l">
                <a:lnSpc>
                  <a:spcPct val="90000"/>
                </a:lnSpc>
                <a:spcBef>
                  <a:spcPts val="0"/>
                </a:spcBef>
                <a:spcAft>
                  <a:spcPts val="0"/>
                </a:spcAft>
                <a:buClr>
                  <a:schemeClr val="dk1"/>
                </a:buClr>
                <a:buSzPts val="4600"/>
                <a:buFont typeface="Calibri"/>
                <a:buNone/>
              </a:pPr>
              <a:r>
                <a:rPr lang="en-US" sz="4600">
                  <a:solidFill>
                    <a:schemeClr val="dk1"/>
                  </a:solidFill>
                  <a:latin typeface="Calibri"/>
                  <a:ea typeface="Calibri"/>
                  <a:cs typeface="Calibri"/>
                  <a:sym typeface="Calibri"/>
                </a:rPr>
                <a:t>Tình hình an toàn thông tin gần đây</a:t>
              </a:r>
              <a:endParaRPr/>
            </a:p>
          </p:txBody>
        </p:sp>
        <p:sp>
          <p:nvSpPr>
            <p:cNvPr id="438" name="Google Shape;438;p35"/>
            <p:cNvSpPr/>
            <p:nvPr/>
          </p:nvSpPr>
          <p:spPr>
            <a:xfrm>
              <a:off x="0" y="2210940"/>
              <a:ext cx="828000" cy="828000"/>
            </a:xfrm>
            <a:prstGeom prst="ellipse">
              <a:avLst/>
            </a:prstGeom>
            <a:gradFill>
              <a:gsLst>
                <a:gs pos="0">
                  <a:srgbClr val="C86B1D"/>
                </a:gs>
                <a:gs pos="80000">
                  <a:srgbClr val="FF8D25"/>
                </a:gs>
                <a:gs pos="100000">
                  <a:srgbClr val="FF8D22"/>
                </a:gs>
              </a:gsLst>
              <a:lin ang="16200000" scaled="0"/>
            </a:gradFill>
            <a:ln>
              <a:noFill/>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5"/>
            <p:cNvSpPr txBox="1"/>
            <p:nvPr/>
          </p:nvSpPr>
          <p:spPr>
            <a:xfrm>
              <a:off x="121258" y="2332198"/>
              <a:ext cx="585484" cy="585484"/>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lt1"/>
                </a:buClr>
                <a:buSzPts val="4400"/>
                <a:buFont typeface="Calibri"/>
                <a:buNone/>
              </a:pPr>
              <a:r>
                <a:rPr lang="en-US" sz="4400">
                  <a:solidFill>
                    <a:schemeClr val="lt1"/>
                  </a:solidFill>
                  <a:latin typeface="Calibri"/>
                  <a:ea typeface="Calibri"/>
                  <a:cs typeface="Calibri"/>
                  <a:sym typeface="Calibri"/>
                </a:rPr>
                <a:t>2</a:t>
              </a:r>
              <a:endParaRPr/>
            </a:p>
          </p:txBody>
        </p:sp>
        <p:sp>
          <p:nvSpPr>
            <p:cNvPr id="440" name="Google Shape;440;p35"/>
            <p:cNvSpPr/>
            <p:nvPr/>
          </p:nvSpPr>
          <p:spPr>
            <a:xfrm rot="5400000">
              <a:off x="4309440" y="275272"/>
              <a:ext cx="985320" cy="7617000"/>
            </a:xfrm>
            <a:prstGeom prst="round2SameRect">
              <a:avLst>
                <a:gd fmla="val 16667" name="adj1"/>
                <a:gd fmla="val 0" name="adj2"/>
              </a:avLst>
            </a:prstGeom>
            <a:solidFill>
              <a:srgbClr val="FBDCCE">
                <a:alpha val="89803"/>
              </a:srgbClr>
            </a:solidFill>
            <a:ln cap="flat" cmpd="sng" w="9525">
              <a:solidFill>
                <a:srgbClr val="FBDCCE">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5"/>
            <p:cNvSpPr txBox="1"/>
            <p:nvPr/>
          </p:nvSpPr>
          <p:spPr>
            <a:xfrm>
              <a:off x="993601" y="3639211"/>
              <a:ext cx="7568901" cy="889122"/>
            </a:xfrm>
            <a:prstGeom prst="rect">
              <a:avLst/>
            </a:prstGeom>
            <a:noFill/>
            <a:ln>
              <a:noFill/>
            </a:ln>
          </p:spPr>
          <p:txBody>
            <a:bodyPr anchorCtr="0" anchor="ctr" bIns="116825" lIns="175250" spcFirstLastPara="1" rIns="175250" wrap="square" tIns="116825">
              <a:noAutofit/>
            </a:bodyPr>
            <a:lstStyle/>
            <a:p>
              <a:pPr indent="0" lvl="0" marL="0" marR="0" rtl="0" algn="l">
                <a:lnSpc>
                  <a:spcPct val="90000"/>
                </a:lnSpc>
                <a:spcBef>
                  <a:spcPts val="0"/>
                </a:spcBef>
                <a:spcAft>
                  <a:spcPts val="0"/>
                </a:spcAft>
                <a:buClr>
                  <a:schemeClr val="dk1"/>
                </a:buClr>
                <a:buSzPts val="4600"/>
                <a:buFont typeface="Calibri"/>
                <a:buNone/>
              </a:pPr>
              <a:r>
                <a:rPr lang="en-US" sz="4600">
                  <a:solidFill>
                    <a:schemeClr val="dk1"/>
                  </a:solidFill>
                  <a:latin typeface="Calibri"/>
                  <a:ea typeface="Calibri"/>
                  <a:cs typeface="Calibri"/>
                  <a:sym typeface="Calibri"/>
                </a:rPr>
                <a:t>Đối tượng an toàn thông tin</a:t>
              </a:r>
              <a:endParaRPr/>
            </a:p>
          </p:txBody>
        </p:sp>
        <p:sp>
          <p:nvSpPr>
            <p:cNvPr id="442" name="Google Shape;442;p35"/>
            <p:cNvSpPr/>
            <p:nvPr/>
          </p:nvSpPr>
          <p:spPr>
            <a:xfrm>
              <a:off x="0" y="3669772"/>
              <a:ext cx="828000" cy="828000"/>
            </a:xfrm>
            <a:prstGeom prst="ellipse">
              <a:avLst/>
            </a:prstGeom>
            <a:gradFill>
              <a:gsLst>
                <a:gs pos="0">
                  <a:srgbClr val="C86B1D"/>
                </a:gs>
                <a:gs pos="80000">
                  <a:srgbClr val="FF8D25"/>
                </a:gs>
                <a:gs pos="100000">
                  <a:srgbClr val="FF8D22"/>
                </a:gs>
              </a:gsLst>
              <a:lin ang="16200000" scaled="0"/>
            </a:gradFill>
            <a:ln>
              <a:noFill/>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5"/>
            <p:cNvSpPr txBox="1"/>
            <p:nvPr/>
          </p:nvSpPr>
          <p:spPr>
            <a:xfrm>
              <a:off x="121258" y="3791030"/>
              <a:ext cx="585484" cy="585484"/>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lt1"/>
                </a:buClr>
                <a:buSzPts val="4400"/>
                <a:buFont typeface="Calibri"/>
                <a:buNone/>
              </a:pPr>
              <a:r>
                <a:rPr lang="en-US" sz="4400">
                  <a:solidFill>
                    <a:schemeClr val="lt1"/>
                  </a:solidFill>
                  <a:latin typeface="Calibri"/>
                  <a:ea typeface="Calibri"/>
                  <a:cs typeface="Calibri"/>
                  <a:sym typeface="Calibri"/>
                </a:rPr>
                <a:t>3</a:t>
              </a:r>
              <a:endParaRPr/>
            </a:p>
          </p:txBody>
        </p:sp>
        <p:sp>
          <p:nvSpPr>
            <p:cNvPr id="444" name="Google Shape;444;p35"/>
            <p:cNvSpPr/>
            <p:nvPr/>
          </p:nvSpPr>
          <p:spPr>
            <a:xfrm rot="5400000">
              <a:off x="4309440" y="1426192"/>
              <a:ext cx="985320" cy="7617000"/>
            </a:xfrm>
            <a:prstGeom prst="round2SameRect">
              <a:avLst>
                <a:gd fmla="val 16667" name="adj1"/>
                <a:gd fmla="val 0" name="adj2"/>
              </a:avLst>
            </a:prstGeom>
            <a:solidFill>
              <a:srgbClr val="00FF00"/>
            </a:solidFill>
            <a:ln cap="flat" cmpd="sng" w="9525">
              <a:solidFill>
                <a:srgbClr val="FBDCCE">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5"/>
            <p:cNvSpPr txBox="1"/>
            <p:nvPr/>
          </p:nvSpPr>
          <p:spPr>
            <a:xfrm>
              <a:off x="993601" y="4790131"/>
              <a:ext cx="7568901" cy="889122"/>
            </a:xfrm>
            <a:prstGeom prst="rect">
              <a:avLst/>
            </a:prstGeom>
            <a:noFill/>
            <a:ln>
              <a:noFill/>
            </a:ln>
          </p:spPr>
          <p:txBody>
            <a:bodyPr anchorCtr="0" anchor="ctr" bIns="116825" lIns="175250" spcFirstLastPara="1" rIns="175250" wrap="square" tIns="116825">
              <a:noAutofit/>
            </a:bodyPr>
            <a:lstStyle/>
            <a:p>
              <a:pPr indent="0" lvl="0" marL="0" marR="0" rtl="0" algn="l">
                <a:lnSpc>
                  <a:spcPct val="90000"/>
                </a:lnSpc>
                <a:spcBef>
                  <a:spcPts val="0"/>
                </a:spcBef>
                <a:spcAft>
                  <a:spcPts val="0"/>
                </a:spcAft>
                <a:buClr>
                  <a:schemeClr val="dk1"/>
                </a:buClr>
                <a:buSzPts val="4600"/>
                <a:buFont typeface="Calibri"/>
                <a:buNone/>
              </a:pPr>
              <a:r>
                <a:rPr lang="en-US" sz="4600">
                  <a:solidFill>
                    <a:schemeClr val="dk1"/>
                  </a:solidFill>
                  <a:latin typeface="Calibri"/>
                  <a:ea typeface="Calibri"/>
                  <a:cs typeface="Calibri"/>
                  <a:sym typeface="Calibri"/>
                </a:rPr>
                <a:t>Khái niệm an toàn thông tin</a:t>
              </a:r>
              <a:endParaRPr/>
            </a:p>
          </p:txBody>
        </p:sp>
        <p:sp>
          <p:nvSpPr>
            <p:cNvPr id="446" name="Google Shape;446;p35"/>
            <p:cNvSpPr/>
            <p:nvPr/>
          </p:nvSpPr>
          <p:spPr>
            <a:xfrm>
              <a:off x="0" y="4820692"/>
              <a:ext cx="828000" cy="828000"/>
            </a:xfrm>
            <a:prstGeom prst="ellipse">
              <a:avLst/>
            </a:prstGeom>
            <a:solidFill>
              <a:srgbClr val="00FF00"/>
            </a:solidFill>
            <a:ln>
              <a:noFill/>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5"/>
            <p:cNvSpPr txBox="1"/>
            <p:nvPr/>
          </p:nvSpPr>
          <p:spPr>
            <a:xfrm>
              <a:off x="121258" y="4941950"/>
              <a:ext cx="585484" cy="585484"/>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lt1"/>
                </a:buClr>
                <a:buSzPts val="4400"/>
                <a:buFont typeface="Calibri"/>
                <a:buNone/>
              </a:pPr>
              <a:r>
                <a:rPr lang="en-US" sz="4400">
                  <a:solidFill>
                    <a:schemeClr val="lt1"/>
                  </a:solidFill>
                  <a:latin typeface="Calibri"/>
                  <a:ea typeface="Calibri"/>
                  <a:cs typeface="Calibri"/>
                  <a:sym typeface="Calibri"/>
                </a:rPr>
                <a:t>4</a:t>
              </a:r>
              <a:endParaRPr/>
            </a:p>
          </p:txBody>
        </p:sp>
      </p:grpSp>
    </p:spTree>
  </p:cSld>
  <p:clrMapOvr>
    <a:masterClrMapping/>
  </p:clrMapOvr>
  <mc:AlternateContent>
    <mc:Choice Requires="p14">
      <p:transition spd="slow" p14:dur="1400">
        <p14:ripple/>
      </p:transition>
    </mc:Choice>
    <mc:Fallback>
      <p:transition spd="med">
        <p:fade/>
      </p:transition>
    </mc:Fallback>
  </mc:AlternateContent>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36"/>
          <p:cNvSpPr txBox="1"/>
          <p:nvPr>
            <p:ph idx="1" type="body"/>
          </p:nvPr>
        </p:nvSpPr>
        <p:spPr>
          <a:xfrm>
            <a:off x="0" y="685800"/>
            <a:ext cx="9144000" cy="6172200"/>
          </a:xfrm>
          <a:prstGeom prst="rect">
            <a:avLst/>
          </a:prstGeom>
          <a:noFill/>
          <a:ln>
            <a:noFill/>
          </a:ln>
        </p:spPr>
        <p:txBody>
          <a:bodyPr anchorCtr="0" anchor="ctr" bIns="45700" lIns="91425" spcFirstLastPara="1" rIns="91425" wrap="square" tIns="45700">
            <a:normAutofit/>
          </a:bodyPr>
          <a:lstStyle/>
          <a:p>
            <a:pPr indent="-342900" lvl="0" marL="342900" rtl="0" algn="l">
              <a:lnSpc>
                <a:spcPct val="150000"/>
              </a:lnSpc>
              <a:spcBef>
                <a:spcPts val="0"/>
              </a:spcBef>
              <a:spcAft>
                <a:spcPts val="0"/>
              </a:spcAft>
              <a:buClr>
                <a:schemeClr val="dk1"/>
              </a:buClr>
              <a:buSzPts val="3600"/>
              <a:buFont typeface="Noto Sans Symbols"/>
              <a:buChar char="❑"/>
            </a:pPr>
            <a:r>
              <a:rPr b="1" lang="en-US"/>
              <a:t> An toàn thông tin </a:t>
            </a:r>
            <a:r>
              <a:rPr lang="en-US"/>
              <a:t>là sự bảo vệ thông tin và các hệ thống thông tin tránh bị truy nhập, sử dụng, tiết lộ, gián đoạn, sửa đổi hoặc phá hoại trái phép nhằm bảo đảm tính nguyên vẹn, tính bảo mật và tính khả dụng của thông tin [72/2013/NĐ-CP].</a:t>
            </a:r>
            <a:endParaRPr/>
          </a:p>
        </p:txBody>
      </p:sp>
      <p:sp>
        <p:nvSpPr>
          <p:cNvPr id="454" name="Google Shape;454;p36"/>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Khái niệm An toàn thông tin</a:t>
            </a:r>
            <a:endParaRPr/>
          </a:p>
        </p:txBody>
      </p:sp>
      <p:sp>
        <p:nvSpPr>
          <p:cNvPr id="455" name="Google Shape;455;p36"/>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600">
    <p:blinds dir="vert"/>
  </p:transition>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37"/>
          <p:cNvSpPr txBox="1"/>
          <p:nvPr>
            <p:ph idx="1" type="body"/>
          </p:nvPr>
        </p:nvSpPr>
        <p:spPr>
          <a:xfrm>
            <a:off x="0" y="685800"/>
            <a:ext cx="9144000" cy="6172200"/>
          </a:xfrm>
          <a:prstGeom prst="rect">
            <a:avLst/>
          </a:prstGeom>
          <a:noFill/>
          <a:ln>
            <a:noFill/>
          </a:ln>
        </p:spPr>
        <p:txBody>
          <a:bodyPr anchorCtr="0" anchor="ctr" bIns="45700" lIns="91425" spcFirstLastPara="1" rIns="91425" wrap="square" tIns="45700">
            <a:normAutofit/>
          </a:bodyPr>
          <a:lstStyle/>
          <a:p>
            <a:pPr indent="0" lvl="0" marL="0" rtl="0" algn="ctr">
              <a:lnSpc>
                <a:spcPct val="114000"/>
              </a:lnSpc>
              <a:spcBef>
                <a:spcPts val="0"/>
              </a:spcBef>
              <a:spcAft>
                <a:spcPts val="0"/>
              </a:spcAft>
              <a:buClr>
                <a:schemeClr val="dk1"/>
              </a:buClr>
              <a:buSzPts val="3600"/>
              <a:buNone/>
            </a:pPr>
            <a:r>
              <a:rPr b="1" lang="en-US"/>
              <a:t>Ba tính chất an toàn của thông tin</a:t>
            </a:r>
            <a:endParaRPr/>
          </a:p>
          <a:p>
            <a:pPr indent="0" lvl="0" marL="0" rtl="0" algn="ctr">
              <a:lnSpc>
                <a:spcPct val="114000"/>
              </a:lnSpc>
              <a:spcBef>
                <a:spcPts val="1200"/>
              </a:spcBef>
              <a:spcAft>
                <a:spcPts val="0"/>
              </a:spcAft>
              <a:buClr>
                <a:schemeClr val="dk1"/>
              </a:buClr>
              <a:buSzPts val="3600"/>
              <a:buNone/>
            </a:pPr>
            <a:r>
              <a:t/>
            </a:r>
            <a:endParaRPr b="1"/>
          </a:p>
          <a:p>
            <a:pPr indent="-514350" lvl="0" marL="514350" rtl="0" algn="l">
              <a:lnSpc>
                <a:spcPct val="114000"/>
              </a:lnSpc>
              <a:spcBef>
                <a:spcPts val="1200"/>
              </a:spcBef>
              <a:spcAft>
                <a:spcPts val="0"/>
              </a:spcAft>
              <a:buClr>
                <a:schemeClr val="dk1"/>
              </a:buClr>
              <a:buSzPts val="3600"/>
              <a:buFont typeface="Calibri"/>
              <a:buAutoNum type="arabicPeriod"/>
            </a:pPr>
            <a:r>
              <a:rPr lang="en-US"/>
              <a:t>Tính bí mật (Confidentiality)</a:t>
            </a:r>
            <a:endParaRPr/>
          </a:p>
          <a:p>
            <a:pPr indent="-514350" lvl="0" marL="514350" rtl="0" algn="l">
              <a:lnSpc>
                <a:spcPct val="114000"/>
              </a:lnSpc>
              <a:spcBef>
                <a:spcPts val="1200"/>
              </a:spcBef>
              <a:spcAft>
                <a:spcPts val="0"/>
              </a:spcAft>
              <a:buClr>
                <a:schemeClr val="dk1"/>
              </a:buClr>
              <a:buSzPts val="3600"/>
              <a:buFont typeface="Calibri"/>
              <a:buAutoNum type="arabicPeriod"/>
            </a:pPr>
            <a:r>
              <a:rPr lang="en-US"/>
              <a:t>Tính toàn vẹn (Integrity)</a:t>
            </a:r>
            <a:endParaRPr/>
          </a:p>
          <a:p>
            <a:pPr indent="-514350" lvl="0" marL="514350" rtl="0" algn="l">
              <a:lnSpc>
                <a:spcPct val="114000"/>
              </a:lnSpc>
              <a:spcBef>
                <a:spcPts val="1200"/>
              </a:spcBef>
              <a:spcAft>
                <a:spcPts val="0"/>
              </a:spcAft>
              <a:buClr>
                <a:schemeClr val="dk1"/>
              </a:buClr>
              <a:buSzPts val="3600"/>
              <a:buFont typeface="Calibri"/>
              <a:buAutoNum type="arabicPeriod"/>
            </a:pPr>
            <a:r>
              <a:rPr lang="en-US"/>
              <a:t>Tính khả dụng (Availability)</a:t>
            </a:r>
            <a:endParaRPr/>
          </a:p>
          <a:p>
            <a:pPr indent="0" lvl="0" marL="0" rtl="0" algn="l">
              <a:lnSpc>
                <a:spcPct val="114000"/>
              </a:lnSpc>
              <a:spcBef>
                <a:spcPts val="1200"/>
              </a:spcBef>
              <a:spcAft>
                <a:spcPts val="0"/>
              </a:spcAft>
              <a:buClr>
                <a:schemeClr val="dk1"/>
              </a:buClr>
              <a:buSzPts val="3600"/>
              <a:buNone/>
            </a:pPr>
            <a:r>
              <a:t/>
            </a:r>
            <a:endParaRPr/>
          </a:p>
          <a:p>
            <a:pPr indent="-342900" lvl="0" marL="342900" rtl="0" algn="ctr">
              <a:lnSpc>
                <a:spcPct val="114000"/>
              </a:lnSpc>
              <a:spcBef>
                <a:spcPts val="1200"/>
              </a:spcBef>
              <a:spcAft>
                <a:spcPts val="0"/>
              </a:spcAft>
              <a:buClr>
                <a:schemeClr val="dk1"/>
              </a:buClr>
              <a:buSzPts val="3600"/>
              <a:buFont typeface="Noto Sans Symbols"/>
              <a:buChar char="🡺"/>
            </a:pPr>
            <a:r>
              <a:rPr b="1" lang="en-US"/>
              <a:t>Bộ ba CIA</a:t>
            </a:r>
            <a:endParaRPr/>
          </a:p>
        </p:txBody>
      </p:sp>
      <p:sp>
        <p:nvSpPr>
          <p:cNvPr id="462" name="Google Shape;462;p37"/>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Khái niệm An toàn thông tin</a:t>
            </a:r>
            <a:endParaRPr/>
          </a:p>
        </p:txBody>
      </p:sp>
      <p:sp>
        <p:nvSpPr>
          <p:cNvPr id="463" name="Google Shape;463;p37"/>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pic>
        <p:nvPicPr>
          <p:cNvPr descr="https://www.cia.gov/portlet_content/home-slider-images/Cia_Seal_325X279.jpg/image.jpg" id="464" name="Google Shape;464;p37"/>
          <p:cNvPicPr preferRelativeResize="0"/>
          <p:nvPr/>
        </p:nvPicPr>
        <p:blipFill rotWithShape="1">
          <a:blip r:embed="rId3">
            <a:alphaModFix/>
          </a:blip>
          <a:srcRect b="0" l="0" r="0" t="0"/>
          <a:stretch/>
        </p:blipFill>
        <p:spPr>
          <a:xfrm>
            <a:off x="6048375" y="2636912"/>
            <a:ext cx="3095625" cy="2657476"/>
          </a:xfrm>
          <a:prstGeom prst="rect">
            <a:avLst/>
          </a:prstGeom>
          <a:noFill/>
          <a:ln>
            <a:noFill/>
          </a:ln>
        </p:spPr>
      </p:pic>
    </p:spTree>
  </p:cSld>
  <p:clrMapOvr>
    <a:masterClrMapping/>
  </p:clrMapOvr>
  <p:transition spd="slow" p14:dur="1600">
    <p:blinds dir="vert"/>
  </p:transition>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pic>
        <p:nvPicPr>
          <p:cNvPr descr="http://webdesignjustforyou.com/p/wp-content/uploads/2012/04/sample-confidentiality-agreement.jpg" id="469" name="Google Shape;469;p38"/>
          <p:cNvPicPr preferRelativeResize="0"/>
          <p:nvPr/>
        </p:nvPicPr>
        <p:blipFill rotWithShape="1">
          <a:blip r:embed="rId3">
            <a:alphaModFix/>
          </a:blip>
          <a:srcRect b="0" l="0" r="0" t="0"/>
          <a:stretch/>
        </p:blipFill>
        <p:spPr>
          <a:xfrm>
            <a:off x="6428854" y="2917838"/>
            <a:ext cx="2715146" cy="2035162"/>
          </a:xfrm>
          <a:prstGeom prst="rect">
            <a:avLst/>
          </a:prstGeom>
          <a:noFill/>
          <a:ln>
            <a:noFill/>
          </a:ln>
        </p:spPr>
      </p:pic>
      <p:sp>
        <p:nvSpPr>
          <p:cNvPr id="470" name="Google Shape;470;p38"/>
          <p:cNvSpPr txBox="1"/>
          <p:nvPr>
            <p:ph idx="1" type="body"/>
          </p:nvPr>
        </p:nvSpPr>
        <p:spPr>
          <a:xfrm>
            <a:off x="0" y="685800"/>
            <a:ext cx="9144000" cy="6172200"/>
          </a:xfrm>
          <a:prstGeom prst="rect">
            <a:avLst/>
          </a:prstGeom>
          <a:noFill/>
          <a:ln>
            <a:noFill/>
          </a:ln>
        </p:spPr>
        <p:txBody>
          <a:bodyPr anchorCtr="0" anchor="ctr" bIns="45700" lIns="91425" spcFirstLastPara="1" rIns="91425" wrap="square" tIns="45700">
            <a:normAutofit lnSpcReduction="10000"/>
          </a:bodyPr>
          <a:lstStyle/>
          <a:p>
            <a:pPr indent="0" lvl="0" marL="0" rtl="0" algn="ctr">
              <a:lnSpc>
                <a:spcPct val="114000"/>
              </a:lnSpc>
              <a:spcBef>
                <a:spcPts val="0"/>
              </a:spcBef>
              <a:spcAft>
                <a:spcPts val="0"/>
              </a:spcAft>
              <a:buClr>
                <a:schemeClr val="dk1"/>
              </a:buClr>
              <a:buSzPts val="3600"/>
              <a:buNone/>
            </a:pPr>
            <a:r>
              <a:rPr b="1" lang="en-US"/>
              <a:t>1. Tính bí mật</a:t>
            </a:r>
            <a:endParaRPr/>
          </a:p>
          <a:p>
            <a:pPr indent="-342900" lvl="0" marL="342900" rtl="0" algn="l">
              <a:lnSpc>
                <a:spcPct val="114000"/>
              </a:lnSpc>
              <a:spcBef>
                <a:spcPts val="1200"/>
              </a:spcBef>
              <a:spcAft>
                <a:spcPts val="0"/>
              </a:spcAft>
              <a:buClr>
                <a:schemeClr val="dk1"/>
              </a:buClr>
              <a:buSzPts val="3600"/>
              <a:buChar char="•"/>
            </a:pPr>
            <a:r>
              <a:rPr lang="en-US"/>
              <a:t>Khái niệm: thông tin chỉ cung cấp cho những người có thẩm quyền</a:t>
            </a:r>
            <a:endParaRPr/>
          </a:p>
          <a:p>
            <a:pPr indent="-342900" lvl="0" marL="342900" rtl="0" algn="l">
              <a:lnSpc>
                <a:spcPct val="114000"/>
              </a:lnSpc>
              <a:spcBef>
                <a:spcPts val="1200"/>
              </a:spcBef>
              <a:spcAft>
                <a:spcPts val="0"/>
              </a:spcAft>
              <a:buClr>
                <a:schemeClr val="dk1"/>
              </a:buClr>
              <a:buSzPts val="3600"/>
              <a:buChar char="•"/>
            </a:pPr>
            <a:r>
              <a:rPr lang="en-US"/>
              <a:t>Nguyên nhân phá vỡ tính bí mật:</a:t>
            </a:r>
            <a:endParaRPr/>
          </a:p>
          <a:p>
            <a:pPr indent="-285750" lvl="1" marL="742950" rtl="0" algn="l">
              <a:spcBef>
                <a:spcPts val="1240"/>
              </a:spcBef>
              <a:spcAft>
                <a:spcPts val="0"/>
              </a:spcAft>
              <a:buClr>
                <a:schemeClr val="dk1"/>
              </a:buClr>
              <a:buSzPts val="3200"/>
              <a:buChar char="–"/>
            </a:pPr>
            <a:r>
              <a:rPr lang="en-US"/>
              <a:t>Nghe lén, xem lén, đọc lén</a:t>
            </a:r>
            <a:endParaRPr/>
          </a:p>
          <a:p>
            <a:pPr indent="-285750" lvl="1" marL="742950" rtl="0" algn="l">
              <a:spcBef>
                <a:spcPts val="640"/>
              </a:spcBef>
              <a:spcAft>
                <a:spcPts val="0"/>
              </a:spcAft>
              <a:buClr>
                <a:schemeClr val="dk1"/>
              </a:buClr>
              <a:buSzPts val="3200"/>
              <a:buChar char="–"/>
            </a:pPr>
            <a:r>
              <a:rPr lang="en-US"/>
              <a:t>Đánh cắp vật mang</a:t>
            </a:r>
            <a:endParaRPr/>
          </a:p>
          <a:p>
            <a:pPr indent="-285750" lvl="1" marL="742950" rtl="0" algn="l">
              <a:spcBef>
                <a:spcPts val="640"/>
              </a:spcBef>
              <a:spcAft>
                <a:spcPts val="0"/>
              </a:spcAft>
              <a:buClr>
                <a:schemeClr val="dk1"/>
              </a:buClr>
              <a:buSzPts val="3200"/>
              <a:buChar char="–"/>
            </a:pPr>
            <a:r>
              <a:rPr lang="en-US"/>
              <a:t>Xâm nhập trái phép</a:t>
            </a:r>
            <a:endParaRPr/>
          </a:p>
          <a:p>
            <a:pPr indent="-285750" lvl="1" marL="742950" rtl="0" algn="l">
              <a:spcBef>
                <a:spcPts val="640"/>
              </a:spcBef>
              <a:spcAft>
                <a:spcPts val="0"/>
              </a:spcAft>
              <a:buClr>
                <a:schemeClr val="dk1"/>
              </a:buClr>
              <a:buSzPts val="3200"/>
              <a:buChar char="–"/>
            </a:pPr>
            <a:r>
              <a:rPr lang="en-US"/>
              <a:t>Sự bất cẩn (nhầm lẫn, mất cảnh giác) của người có bí mật</a:t>
            </a:r>
            <a:endParaRPr/>
          </a:p>
          <a:p>
            <a:pPr indent="-285750" lvl="1" marL="742950" rtl="0" algn="l">
              <a:spcBef>
                <a:spcPts val="640"/>
              </a:spcBef>
              <a:spcAft>
                <a:spcPts val="0"/>
              </a:spcAft>
              <a:buClr>
                <a:schemeClr val="dk1"/>
              </a:buClr>
              <a:buSzPts val="3200"/>
              <a:buChar char="–"/>
            </a:pPr>
            <a:r>
              <a:rPr lang="en-US"/>
              <a:t>Gián điệp</a:t>
            </a:r>
            <a:endParaRPr/>
          </a:p>
        </p:txBody>
      </p:sp>
      <p:sp>
        <p:nvSpPr>
          <p:cNvPr id="471" name="Google Shape;471;p38"/>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Khái niệm An toàn thông tin</a:t>
            </a:r>
            <a:endParaRPr/>
          </a:p>
        </p:txBody>
      </p:sp>
      <p:sp>
        <p:nvSpPr>
          <p:cNvPr id="472" name="Google Shape;472;p38"/>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600">
    <p:blinds dir="vert"/>
  </p:transition>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pic>
        <p:nvPicPr>
          <p:cNvPr descr="http://thumbs.dreamstime.com/x/broken-chain-set-2-15197219.jpg" id="477" name="Google Shape;477;p39"/>
          <p:cNvPicPr preferRelativeResize="0"/>
          <p:nvPr/>
        </p:nvPicPr>
        <p:blipFill rotWithShape="1">
          <a:blip r:embed="rId3">
            <a:alphaModFix/>
          </a:blip>
          <a:srcRect b="0" l="0" r="0" t="0"/>
          <a:stretch/>
        </p:blipFill>
        <p:spPr>
          <a:xfrm>
            <a:off x="5243993" y="3200400"/>
            <a:ext cx="3900006" cy="3657600"/>
          </a:xfrm>
          <a:prstGeom prst="rect">
            <a:avLst/>
          </a:prstGeom>
          <a:noFill/>
          <a:ln>
            <a:noFill/>
          </a:ln>
        </p:spPr>
      </p:pic>
      <p:sp>
        <p:nvSpPr>
          <p:cNvPr id="478" name="Google Shape;478;p39"/>
          <p:cNvSpPr txBox="1"/>
          <p:nvPr>
            <p:ph idx="1" type="body"/>
          </p:nvPr>
        </p:nvSpPr>
        <p:spPr>
          <a:xfrm>
            <a:off x="0" y="685800"/>
            <a:ext cx="9144000" cy="6172200"/>
          </a:xfrm>
          <a:prstGeom prst="rect">
            <a:avLst/>
          </a:prstGeom>
          <a:noFill/>
          <a:ln>
            <a:noFill/>
          </a:ln>
        </p:spPr>
        <p:txBody>
          <a:bodyPr anchorCtr="0" anchor="ctr" bIns="45700" lIns="91425" spcFirstLastPara="1" rIns="91425" wrap="square" tIns="45700">
            <a:normAutofit/>
          </a:bodyPr>
          <a:lstStyle/>
          <a:p>
            <a:pPr indent="0" lvl="0" marL="0" rtl="0" algn="ctr">
              <a:lnSpc>
                <a:spcPct val="114000"/>
              </a:lnSpc>
              <a:spcBef>
                <a:spcPts val="0"/>
              </a:spcBef>
              <a:spcAft>
                <a:spcPts val="0"/>
              </a:spcAft>
              <a:buClr>
                <a:schemeClr val="dk1"/>
              </a:buClr>
              <a:buSzPts val="3600"/>
              <a:buNone/>
            </a:pPr>
            <a:r>
              <a:rPr b="1" lang="en-US"/>
              <a:t>2. Tính toàn vẹn</a:t>
            </a:r>
            <a:endParaRPr/>
          </a:p>
          <a:p>
            <a:pPr indent="-342900" lvl="0" marL="342900" rtl="0" algn="l">
              <a:lnSpc>
                <a:spcPct val="114000"/>
              </a:lnSpc>
              <a:spcBef>
                <a:spcPts val="1200"/>
              </a:spcBef>
              <a:spcAft>
                <a:spcPts val="0"/>
              </a:spcAft>
              <a:buClr>
                <a:schemeClr val="dk1"/>
              </a:buClr>
              <a:buSzPts val="3600"/>
              <a:buChar char="•"/>
            </a:pPr>
            <a:r>
              <a:rPr lang="en-US"/>
              <a:t>Khái niệm: đảm bảo thông tin không bị thay đổi một cách trái phép hoặc thay đổi không như ý muốn</a:t>
            </a:r>
            <a:endParaRPr/>
          </a:p>
          <a:p>
            <a:pPr indent="-342900" lvl="0" marL="342900" rtl="0" algn="l">
              <a:lnSpc>
                <a:spcPct val="114000"/>
              </a:lnSpc>
              <a:spcBef>
                <a:spcPts val="1200"/>
              </a:spcBef>
              <a:spcAft>
                <a:spcPts val="0"/>
              </a:spcAft>
              <a:buClr>
                <a:schemeClr val="dk1"/>
              </a:buClr>
              <a:buSzPts val="3600"/>
              <a:buChar char="•"/>
            </a:pPr>
            <a:r>
              <a:rPr lang="en-US"/>
              <a:t>Nguyên nhân phá vỡ tính toàn vẹn:</a:t>
            </a:r>
            <a:endParaRPr/>
          </a:p>
          <a:p>
            <a:pPr indent="-285750" lvl="1" marL="742950" rtl="0" algn="l">
              <a:spcBef>
                <a:spcPts val="1240"/>
              </a:spcBef>
              <a:spcAft>
                <a:spcPts val="0"/>
              </a:spcAft>
              <a:buClr>
                <a:schemeClr val="dk1"/>
              </a:buClr>
              <a:buSzPts val="3200"/>
              <a:buChar char="–"/>
            </a:pPr>
            <a:r>
              <a:rPr lang="en-US"/>
              <a:t>Lỗi đường truyền</a:t>
            </a:r>
            <a:endParaRPr/>
          </a:p>
          <a:p>
            <a:pPr indent="-285750" lvl="1" marL="742950" rtl="0" algn="l">
              <a:spcBef>
                <a:spcPts val="640"/>
              </a:spcBef>
              <a:spcAft>
                <a:spcPts val="0"/>
              </a:spcAft>
              <a:buClr>
                <a:schemeClr val="dk1"/>
              </a:buClr>
              <a:buSzPts val="3200"/>
              <a:buChar char="–"/>
            </a:pPr>
            <a:r>
              <a:rPr lang="en-US"/>
              <a:t>Lỗi phát sinh khi lưu trữ</a:t>
            </a:r>
            <a:endParaRPr/>
          </a:p>
          <a:p>
            <a:pPr indent="-285750" lvl="1" marL="742950" rtl="0" algn="l">
              <a:spcBef>
                <a:spcPts val="640"/>
              </a:spcBef>
              <a:spcAft>
                <a:spcPts val="0"/>
              </a:spcAft>
              <a:buClr>
                <a:schemeClr val="dk1"/>
              </a:buClr>
              <a:buSzPts val="3200"/>
              <a:buChar char="–"/>
            </a:pPr>
            <a:r>
              <a:rPr lang="en-US"/>
              <a:t>Tấn công sửa đổi, phá hủy</a:t>
            </a:r>
            <a:endParaRPr/>
          </a:p>
        </p:txBody>
      </p:sp>
      <p:sp>
        <p:nvSpPr>
          <p:cNvPr id="479" name="Google Shape;479;p39"/>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Khái niệm An toàn thông tin</a:t>
            </a:r>
            <a:endParaRPr/>
          </a:p>
        </p:txBody>
      </p:sp>
      <p:sp>
        <p:nvSpPr>
          <p:cNvPr id="480" name="Google Shape;480;p39"/>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600">
    <p:blinds dir="vert"/>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grpSp>
        <p:nvGrpSpPr>
          <p:cNvPr id="124" name="Google Shape;124;p4"/>
          <p:cNvGrpSpPr/>
          <p:nvPr/>
        </p:nvGrpSpPr>
        <p:grpSpPr>
          <a:xfrm>
            <a:off x="304800" y="902048"/>
            <a:ext cx="8610600" cy="5053904"/>
            <a:chOff x="0" y="673448"/>
            <a:chExt cx="8610600" cy="5053904"/>
          </a:xfrm>
        </p:grpSpPr>
        <p:sp>
          <p:nvSpPr>
            <p:cNvPr id="125" name="Google Shape;125;p4"/>
            <p:cNvSpPr/>
            <p:nvPr/>
          </p:nvSpPr>
          <p:spPr>
            <a:xfrm rot="5400000">
              <a:off x="4309440" y="-2642392"/>
              <a:ext cx="985320" cy="7617000"/>
            </a:xfrm>
            <a:prstGeom prst="round2SameRect">
              <a:avLst>
                <a:gd fmla="val 16667" name="adj1"/>
                <a:gd fmla="val 0" name="adj2"/>
              </a:avLst>
            </a:prstGeom>
            <a:solidFill>
              <a:srgbClr val="00FF00"/>
            </a:solidFill>
            <a:ln cap="flat" cmpd="sng" w="9525">
              <a:solidFill>
                <a:srgbClr val="FBDCCE">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4"/>
            <p:cNvSpPr txBox="1"/>
            <p:nvPr/>
          </p:nvSpPr>
          <p:spPr>
            <a:xfrm>
              <a:off x="993601" y="721546"/>
              <a:ext cx="7568901" cy="889122"/>
            </a:xfrm>
            <a:prstGeom prst="rect">
              <a:avLst/>
            </a:prstGeom>
            <a:noFill/>
            <a:ln>
              <a:noFill/>
            </a:ln>
          </p:spPr>
          <p:txBody>
            <a:bodyPr anchorCtr="0" anchor="ctr" bIns="116825" lIns="175250" spcFirstLastPara="1" rIns="175250" wrap="square" tIns="116825">
              <a:noAutofit/>
            </a:bodyPr>
            <a:lstStyle/>
            <a:p>
              <a:pPr indent="0" lvl="0" marL="0" marR="0" rtl="0" algn="l">
                <a:lnSpc>
                  <a:spcPct val="90000"/>
                </a:lnSpc>
                <a:spcBef>
                  <a:spcPts val="0"/>
                </a:spcBef>
                <a:spcAft>
                  <a:spcPts val="0"/>
                </a:spcAft>
                <a:buClr>
                  <a:schemeClr val="dk1"/>
                </a:buClr>
                <a:buSzPts val="4600"/>
                <a:buFont typeface="Calibri"/>
                <a:buNone/>
              </a:pPr>
              <a:r>
                <a:rPr b="0" i="0" lang="en-US" sz="4600" u="none" cap="none" strike="noStrike">
                  <a:solidFill>
                    <a:schemeClr val="dk1"/>
                  </a:solidFill>
                  <a:latin typeface="Calibri"/>
                  <a:ea typeface="Calibri"/>
                  <a:cs typeface="Calibri"/>
                  <a:sym typeface="Calibri"/>
                </a:rPr>
                <a:t>Giới thiệu học phần</a:t>
              </a:r>
              <a:endParaRPr/>
            </a:p>
          </p:txBody>
        </p:sp>
        <p:sp>
          <p:nvSpPr>
            <p:cNvPr id="127" name="Google Shape;127;p4"/>
            <p:cNvSpPr/>
            <p:nvPr/>
          </p:nvSpPr>
          <p:spPr>
            <a:xfrm>
              <a:off x="0" y="752107"/>
              <a:ext cx="828000" cy="828000"/>
            </a:xfrm>
            <a:prstGeom prst="ellipse">
              <a:avLst/>
            </a:prstGeom>
            <a:solidFill>
              <a:srgbClr val="00FF00"/>
            </a:solidFill>
            <a:ln>
              <a:noFill/>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txBox="1"/>
            <p:nvPr/>
          </p:nvSpPr>
          <p:spPr>
            <a:xfrm>
              <a:off x="121258" y="873365"/>
              <a:ext cx="585484" cy="585484"/>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lt1"/>
                </a:buClr>
                <a:buSzPts val="4400"/>
                <a:buFont typeface="Calibri"/>
                <a:buNone/>
              </a:pPr>
              <a:r>
                <a:rPr b="1" i="0" lang="en-US" sz="4400" u="none" cap="none" strike="noStrike">
                  <a:solidFill>
                    <a:schemeClr val="lt1"/>
                  </a:solidFill>
                  <a:latin typeface="Calibri"/>
                  <a:ea typeface="Calibri"/>
                  <a:cs typeface="Calibri"/>
                  <a:sym typeface="Calibri"/>
                </a:rPr>
                <a:t>1</a:t>
              </a:r>
              <a:endParaRPr/>
            </a:p>
          </p:txBody>
        </p:sp>
        <p:sp>
          <p:nvSpPr>
            <p:cNvPr id="129" name="Google Shape;129;p4"/>
            <p:cNvSpPr/>
            <p:nvPr/>
          </p:nvSpPr>
          <p:spPr>
            <a:xfrm rot="5400000">
              <a:off x="4001527" y="-1183559"/>
              <a:ext cx="1601145" cy="7617000"/>
            </a:xfrm>
            <a:prstGeom prst="round2SameRect">
              <a:avLst>
                <a:gd fmla="val 16667" name="adj1"/>
                <a:gd fmla="val 0" name="adj2"/>
              </a:avLst>
            </a:prstGeom>
            <a:solidFill>
              <a:srgbClr val="FBDCCE">
                <a:alpha val="89803"/>
              </a:srgbClr>
            </a:solidFill>
            <a:ln cap="flat" cmpd="sng" w="9525">
              <a:solidFill>
                <a:srgbClr val="FBDCCE">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4"/>
            <p:cNvSpPr txBox="1"/>
            <p:nvPr/>
          </p:nvSpPr>
          <p:spPr>
            <a:xfrm>
              <a:off x="993600" y="1902529"/>
              <a:ext cx="7538839" cy="1444823"/>
            </a:xfrm>
            <a:prstGeom prst="rect">
              <a:avLst/>
            </a:prstGeom>
            <a:noFill/>
            <a:ln>
              <a:noFill/>
            </a:ln>
          </p:spPr>
          <p:txBody>
            <a:bodyPr anchorCtr="0" anchor="ctr" bIns="116825" lIns="175250" spcFirstLastPara="1" rIns="175250" wrap="square" tIns="116825">
              <a:noAutofit/>
            </a:bodyPr>
            <a:lstStyle/>
            <a:p>
              <a:pPr indent="0" lvl="0" marL="0" marR="0" rtl="0" algn="l">
                <a:lnSpc>
                  <a:spcPct val="90000"/>
                </a:lnSpc>
                <a:spcBef>
                  <a:spcPts val="0"/>
                </a:spcBef>
                <a:spcAft>
                  <a:spcPts val="0"/>
                </a:spcAft>
                <a:buClr>
                  <a:schemeClr val="dk1"/>
                </a:buClr>
                <a:buSzPts val="4600"/>
                <a:buFont typeface="Calibri"/>
                <a:buNone/>
              </a:pPr>
              <a:r>
                <a:rPr b="0" i="0" lang="en-US" sz="4600" u="none" cap="none" strike="noStrike">
                  <a:solidFill>
                    <a:schemeClr val="dk1"/>
                  </a:solidFill>
                  <a:latin typeface="Calibri"/>
                  <a:ea typeface="Calibri"/>
                  <a:cs typeface="Calibri"/>
                  <a:sym typeface="Calibri"/>
                </a:rPr>
                <a:t>Tình hình an toàn thông tin gần đây</a:t>
              </a:r>
              <a:endParaRPr/>
            </a:p>
          </p:txBody>
        </p:sp>
        <p:sp>
          <p:nvSpPr>
            <p:cNvPr id="131" name="Google Shape;131;p4"/>
            <p:cNvSpPr/>
            <p:nvPr/>
          </p:nvSpPr>
          <p:spPr>
            <a:xfrm>
              <a:off x="0" y="2210940"/>
              <a:ext cx="828000" cy="828000"/>
            </a:xfrm>
            <a:prstGeom prst="ellipse">
              <a:avLst/>
            </a:prstGeom>
            <a:gradFill>
              <a:gsLst>
                <a:gs pos="0">
                  <a:srgbClr val="C86B1D"/>
                </a:gs>
                <a:gs pos="80000">
                  <a:srgbClr val="FF8D25"/>
                </a:gs>
                <a:gs pos="100000">
                  <a:srgbClr val="FF8D22"/>
                </a:gs>
              </a:gsLst>
              <a:lin ang="16200000" scaled="0"/>
            </a:gradFill>
            <a:ln>
              <a:noFill/>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txBox="1"/>
            <p:nvPr/>
          </p:nvSpPr>
          <p:spPr>
            <a:xfrm>
              <a:off x="121258" y="2332198"/>
              <a:ext cx="585484" cy="585484"/>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lt1"/>
                </a:buClr>
                <a:buSzPts val="4400"/>
                <a:buFont typeface="Calibri"/>
                <a:buNone/>
              </a:pPr>
              <a:r>
                <a:rPr b="0" i="0" lang="en-US" sz="4400" u="none" cap="none" strike="noStrike">
                  <a:solidFill>
                    <a:schemeClr val="lt1"/>
                  </a:solidFill>
                  <a:latin typeface="Calibri"/>
                  <a:ea typeface="Calibri"/>
                  <a:cs typeface="Calibri"/>
                  <a:sym typeface="Calibri"/>
                </a:rPr>
                <a:t>2</a:t>
              </a:r>
              <a:endParaRPr/>
            </a:p>
          </p:txBody>
        </p:sp>
        <p:sp>
          <p:nvSpPr>
            <p:cNvPr id="133" name="Google Shape;133;p4"/>
            <p:cNvSpPr/>
            <p:nvPr/>
          </p:nvSpPr>
          <p:spPr>
            <a:xfrm rot="5400000">
              <a:off x="4309440" y="275272"/>
              <a:ext cx="985320" cy="7617000"/>
            </a:xfrm>
            <a:prstGeom prst="round2SameRect">
              <a:avLst>
                <a:gd fmla="val 16667" name="adj1"/>
                <a:gd fmla="val 0" name="adj2"/>
              </a:avLst>
            </a:prstGeom>
            <a:solidFill>
              <a:srgbClr val="FBDCCE">
                <a:alpha val="89803"/>
              </a:srgbClr>
            </a:solidFill>
            <a:ln cap="flat" cmpd="sng" w="9525">
              <a:solidFill>
                <a:srgbClr val="FBDCCE">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txBox="1"/>
            <p:nvPr/>
          </p:nvSpPr>
          <p:spPr>
            <a:xfrm>
              <a:off x="993601" y="3639211"/>
              <a:ext cx="7568901" cy="889122"/>
            </a:xfrm>
            <a:prstGeom prst="rect">
              <a:avLst/>
            </a:prstGeom>
            <a:noFill/>
            <a:ln>
              <a:noFill/>
            </a:ln>
          </p:spPr>
          <p:txBody>
            <a:bodyPr anchorCtr="0" anchor="ctr" bIns="116825" lIns="175250" spcFirstLastPara="1" rIns="175250" wrap="square" tIns="116825">
              <a:noAutofit/>
            </a:bodyPr>
            <a:lstStyle/>
            <a:p>
              <a:pPr indent="0" lvl="0" marL="0" marR="0" rtl="0" algn="l">
                <a:lnSpc>
                  <a:spcPct val="90000"/>
                </a:lnSpc>
                <a:spcBef>
                  <a:spcPts val="0"/>
                </a:spcBef>
                <a:spcAft>
                  <a:spcPts val="0"/>
                </a:spcAft>
                <a:buClr>
                  <a:schemeClr val="dk1"/>
                </a:buClr>
                <a:buSzPts val="4600"/>
                <a:buFont typeface="Calibri"/>
                <a:buNone/>
              </a:pPr>
              <a:r>
                <a:rPr b="0" i="0" lang="en-US" sz="4600" u="none" cap="none" strike="noStrike">
                  <a:solidFill>
                    <a:schemeClr val="dk1"/>
                  </a:solidFill>
                  <a:latin typeface="Calibri"/>
                  <a:ea typeface="Calibri"/>
                  <a:cs typeface="Calibri"/>
                  <a:sym typeface="Calibri"/>
                </a:rPr>
                <a:t>Đối tượng an toàn thông tin</a:t>
              </a:r>
              <a:endParaRPr/>
            </a:p>
          </p:txBody>
        </p:sp>
        <p:sp>
          <p:nvSpPr>
            <p:cNvPr id="135" name="Google Shape;135;p4"/>
            <p:cNvSpPr/>
            <p:nvPr/>
          </p:nvSpPr>
          <p:spPr>
            <a:xfrm>
              <a:off x="0" y="3669772"/>
              <a:ext cx="828000" cy="828000"/>
            </a:xfrm>
            <a:prstGeom prst="ellipse">
              <a:avLst/>
            </a:prstGeom>
            <a:gradFill>
              <a:gsLst>
                <a:gs pos="0">
                  <a:srgbClr val="C86B1D"/>
                </a:gs>
                <a:gs pos="80000">
                  <a:srgbClr val="FF8D25"/>
                </a:gs>
                <a:gs pos="100000">
                  <a:srgbClr val="FF8D22"/>
                </a:gs>
              </a:gsLst>
              <a:lin ang="16200000" scaled="0"/>
            </a:gradFill>
            <a:ln>
              <a:noFill/>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4"/>
            <p:cNvSpPr txBox="1"/>
            <p:nvPr/>
          </p:nvSpPr>
          <p:spPr>
            <a:xfrm>
              <a:off x="121258" y="3791030"/>
              <a:ext cx="585484" cy="585484"/>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lt1"/>
                </a:buClr>
                <a:buSzPts val="4400"/>
                <a:buFont typeface="Calibri"/>
                <a:buNone/>
              </a:pPr>
              <a:r>
                <a:rPr b="0" i="0" lang="en-US" sz="4400" u="none" cap="none" strike="noStrike">
                  <a:solidFill>
                    <a:schemeClr val="lt1"/>
                  </a:solidFill>
                  <a:latin typeface="Calibri"/>
                  <a:ea typeface="Calibri"/>
                  <a:cs typeface="Calibri"/>
                  <a:sym typeface="Calibri"/>
                </a:rPr>
                <a:t>3</a:t>
              </a:r>
              <a:endParaRPr/>
            </a:p>
          </p:txBody>
        </p:sp>
        <p:sp>
          <p:nvSpPr>
            <p:cNvPr id="137" name="Google Shape;137;p4"/>
            <p:cNvSpPr/>
            <p:nvPr/>
          </p:nvSpPr>
          <p:spPr>
            <a:xfrm rot="5400000">
              <a:off x="4309440" y="1426192"/>
              <a:ext cx="985320" cy="7617000"/>
            </a:xfrm>
            <a:prstGeom prst="round2SameRect">
              <a:avLst>
                <a:gd fmla="val 16667" name="adj1"/>
                <a:gd fmla="val 0" name="adj2"/>
              </a:avLst>
            </a:prstGeom>
            <a:solidFill>
              <a:srgbClr val="FBDCCE">
                <a:alpha val="89803"/>
              </a:srgbClr>
            </a:solidFill>
            <a:ln cap="flat" cmpd="sng" w="9525">
              <a:solidFill>
                <a:srgbClr val="FBDCCE">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txBox="1"/>
            <p:nvPr/>
          </p:nvSpPr>
          <p:spPr>
            <a:xfrm>
              <a:off x="993601" y="4790131"/>
              <a:ext cx="7568901" cy="889122"/>
            </a:xfrm>
            <a:prstGeom prst="rect">
              <a:avLst/>
            </a:prstGeom>
            <a:noFill/>
            <a:ln>
              <a:noFill/>
            </a:ln>
          </p:spPr>
          <p:txBody>
            <a:bodyPr anchorCtr="0" anchor="ctr" bIns="116825" lIns="175250" spcFirstLastPara="1" rIns="175250" wrap="square" tIns="116825">
              <a:noAutofit/>
            </a:bodyPr>
            <a:lstStyle/>
            <a:p>
              <a:pPr indent="0" lvl="0" marL="0" marR="0" rtl="0" algn="l">
                <a:lnSpc>
                  <a:spcPct val="90000"/>
                </a:lnSpc>
                <a:spcBef>
                  <a:spcPts val="0"/>
                </a:spcBef>
                <a:spcAft>
                  <a:spcPts val="0"/>
                </a:spcAft>
                <a:buClr>
                  <a:schemeClr val="dk1"/>
                </a:buClr>
                <a:buSzPts val="4600"/>
                <a:buFont typeface="Calibri"/>
                <a:buNone/>
              </a:pPr>
              <a:r>
                <a:rPr b="0" i="0" lang="en-US" sz="4600" u="none" cap="none" strike="noStrike">
                  <a:solidFill>
                    <a:schemeClr val="dk1"/>
                  </a:solidFill>
                  <a:latin typeface="Calibri"/>
                  <a:ea typeface="Calibri"/>
                  <a:cs typeface="Calibri"/>
                  <a:sym typeface="Calibri"/>
                </a:rPr>
                <a:t>Khái niệm an toàn thông tin</a:t>
              </a:r>
              <a:endParaRPr/>
            </a:p>
          </p:txBody>
        </p:sp>
        <p:sp>
          <p:nvSpPr>
            <p:cNvPr id="139" name="Google Shape;139;p4"/>
            <p:cNvSpPr/>
            <p:nvPr/>
          </p:nvSpPr>
          <p:spPr>
            <a:xfrm>
              <a:off x="0" y="4820692"/>
              <a:ext cx="828000" cy="828000"/>
            </a:xfrm>
            <a:prstGeom prst="ellipse">
              <a:avLst/>
            </a:prstGeom>
            <a:gradFill>
              <a:gsLst>
                <a:gs pos="0">
                  <a:srgbClr val="C86B1D"/>
                </a:gs>
                <a:gs pos="80000">
                  <a:srgbClr val="FF8D25"/>
                </a:gs>
                <a:gs pos="100000">
                  <a:srgbClr val="FF8D22"/>
                </a:gs>
              </a:gsLst>
              <a:lin ang="16200000" scaled="0"/>
            </a:gradFill>
            <a:ln>
              <a:noFill/>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4"/>
            <p:cNvSpPr txBox="1"/>
            <p:nvPr/>
          </p:nvSpPr>
          <p:spPr>
            <a:xfrm>
              <a:off x="121258" y="4941950"/>
              <a:ext cx="585484" cy="585484"/>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lt1"/>
                </a:buClr>
                <a:buSzPts val="4400"/>
                <a:buFont typeface="Calibri"/>
                <a:buNone/>
              </a:pPr>
              <a:r>
                <a:rPr b="0" i="0" lang="en-US" sz="4400" u="none" cap="none" strike="noStrike">
                  <a:solidFill>
                    <a:schemeClr val="lt1"/>
                  </a:solidFill>
                  <a:latin typeface="Calibri"/>
                  <a:ea typeface="Calibri"/>
                  <a:cs typeface="Calibri"/>
                  <a:sym typeface="Calibri"/>
                </a:rPr>
                <a:t>4</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40"/>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Khái niệm An toàn thông tin</a:t>
            </a:r>
            <a:endParaRPr/>
          </a:p>
        </p:txBody>
      </p:sp>
      <p:sp>
        <p:nvSpPr>
          <p:cNvPr id="487" name="Google Shape;487;p40"/>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pic>
        <p:nvPicPr>
          <p:cNvPr descr="http://www.webtretho.com/wttnews/wp-content/uploads/2013/04/ngang2.jpg" id="488" name="Google Shape;488;p40"/>
          <p:cNvPicPr preferRelativeResize="0"/>
          <p:nvPr/>
        </p:nvPicPr>
        <p:blipFill rotWithShape="1">
          <a:blip r:embed="rId3">
            <a:alphaModFix/>
          </a:blip>
          <a:srcRect b="0" l="0" r="0" t="0"/>
          <a:stretch/>
        </p:blipFill>
        <p:spPr>
          <a:xfrm>
            <a:off x="28496" y="775792"/>
            <a:ext cx="9121013" cy="5472608"/>
          </a:xfrm>
          <a:prstGeom prst="rect">
            <a:avLst/>
          </a:prstGeom>
          <a:noFill/>
          <a:ln>
            <a:noFill/>
          </a:ln>
        </p:spPr>
      </p:pic>
    </p:spTree>
  </p:cSld>
  <p:clrMapOvr>
    <a:masterClrMapping/>
  </p:clrMapOvr>
  <p:transition spd="slow" p14:dur="1600">
    <p:blinds dir="vert"/>
  </p:transition>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pic>
        <p:nvPicPr>
          <p:cNvPr descr="http://cloud.graphicleftovers.com/33257/1168962/247-availability.jpg" id="493" name="Google Shape;493;p41"/>
          <p:cNvPicPr preferRelativeResize="0"/>
          <p:nvPr/>
        </p:nvPicPr>
        <p:blipFill rotWithShape="1">
          <a:blip r:embed="rId3">
            <a:alphaModFix/>
          </a:blip>
          <a:srcRect b="0" l="0" r="0" t="0"/>
          <a:stretch/>
        </p:blipFill>
        <p:spPr>
          <a:xfrm>
            <a:off x="5486400" y="3200400"/>
            <a:ext cx="3657600" cy="3657600"/>
          </a:xfrm>
          <a:prstGeom prst="rect">
            <a:avLst/>
          </a:prstGeom>
          <a:noFill/>
          <a:ln>
            <a:noFill/>
          </a:ln>
        </p:spPr>
      </p:pic>
      <p:sp>
        <p:nvSpPr>
          <p:cNvPr id="494" name="Google Shape;494;p41"/>
          <p:cNvSpPr txBox="1"/>
          <p:nvPr>
            <p:ph idx="1" type="body"/>
          </p:nvPr>
        </p:nvSpPr>
        <p:spPr>
          <a:xfrm>
            <a:off x="0" y="685800"/>
            <a:ext cx="9144000" cy="6172200"/>
          </a:xfrm>
          <a:prstGeom prst="rect">
            <a:avLst/>
          </a:prstGeom>
          <a:noFill/>
          <a:ln>
            <a:noFill/>
          </a:ln>
        </p:spPr>
        <p:txBody>
          <a:bodyPr anchorCtr="0" anchor="ctr" bIns="45700" lIns="91425" spcFirstLastPara="1" rIns="91425" wrap="square" tIns="45700">
            <a:normAutofit lnSpcReduction="10000"/>
          </a:bodyPr>
          <a:lstStyle/>
          <a:p>
            <a:pPr indent="0" lvl="0" marL="0" rtl="0" algn="ctr">
              <a:lnSpc>
                <a:spcPct val="114000"/>
              </a:lnSpc>
              <a:spcBef>
                <a:spcPts val="0"/>
              </a:spcBef>
              <a:spcAft>
                <a:spcPts val="0"/>
              </a:spcAft>
              <a:buClr>
                <a:schemeClr val="dk1"/>
              </a:buClr>
              <a:buSzPts val="3600"/>
              <a:buNone/>
            </a:pPr>
            <a:r>
              <a:rPr b="1" lang="en-US"/>
              <a:t>3. Tính khả dụng (sẵn sàng)</a:t>
            </a:r>
            <a:endParaRPr/>
          </a:p>
          <a:p>
            <a:pPr indent="-342900" lvl="0" marL="342900" rtl="0" algn="l">
              <a:lnSpc>
                <a:spcPct val="114000"/>
              </a:lnSpc>
              <a:spcBef>
                <a:spcPts val="1200"/>
              </a:spcBef>
              <a:spcAft>
                <a:spcPts val="0"/>
              </a:spcAft>
              <a:buClr>
                <a:schemeClr val="dk1"/>
              </a:buClr>
              <a:buSzPts val="3600"/>
              <a:buChar char="•"/>
            </a:pPr>
            <a:r>
              <a:rPr lang="en-US"/>
              <a:t>Khái niệm: đảm bảo khả năng truy cập thông tin, tính năng của hệ thống thông tin mỗi khi người dùng hợp lệ có nhu cầu.</a:t>
            </a:r>
            <a:endParaRPr/>
          </a:p>
          <a:p>
            <a:pPr indent="-342900" lvl="0" marL="342900" rtl="0" algn="l">
              <a:lnSpc>
                <a:spcPct val="114000"/>
              </a:lnSpc>
              <a:spcBef>
                <a:spcPts val="1200"/>
              </a:spcBef>
              <a:spcAft>
                <a:spcPts val="0"/>
              </a:spcAft>
              <a:buClr>
                <a:schemeClr val="dk1"/>
              </a:buClr>
              <a:buSzPts val="3600"/>
              <a:buChar char="•"/>
            </a:pPr>
            <a:r>
              <a:rPr lang="en-US"/>
              <a:t>Nguyên nhân phá vỡ tính khả dụng:</a:t>
            </a:r>
            <a:endParaRPr/>
          </a:p>
          <a:p>
            <a:pPr indent="-285750" lvl="1" marL="742950" rtl="0" algn="l">
              <a:spcBef>
                <a:spcPts val="1240"/>
              </a:spcBef>
              <a:spcAft>
                <a:spcPts val="0"/>
              </a:spcAft>
              <a:buClr>
                <a:schemeClr val="dk1"/>
              </a:buClr>
              <a:buSzPts val="3200"/>
              <a:buChar char="–"/>
            </a:pPr>
            <a:r>
              <a:rPr lang="en-US"/>
              <a:t>Tấn công DoS, DDoS</a:t>
            </a:r>
            <a:endParaRPr/>
          </a:p>
          <a:p>
            <a:pPr indent="-285750" lvl="1" marL="742950" rtl="0" algn="l">
              <a:spcBef>
                <a:spcPts val="640"/>
              </a:spcBef>
              <a:spcAft>
                <a:spcPts val="0"/>
              </a:spcAft>
              <a:buClr>
                <a:schemeClr val="dk1"/>
              </a:buClr>
              <a:buSzPts val="3200"/>
              <a:buChar char="–"/>
            </a:pPr>
            <a:r>
              <a:rPr lang="en-US"/>
              <a:t>Cấu hình sai</a:t>
            </a:r>
            <a:endParaRPr/>
          </a:p>
          <a:p>
            <a:pPr indent="-285750" lvl="1" marL="742950" rtl="0" algn="l">
              <a:spcBef>
                <a:spcPts val="640"/>
              </a:spcBef>
              <a:spcAft>
                <a:spcPts val="0"/>
              </a:spcAft>
              <a:buClr>
                <a:schemeClr val="dk1"/>
              </a:buClr>
              <a:buSzPts val="3200"/>
              <a:buChar char="–"/>
            </a:pPr>
            <a:r>
              <a:rPr lang="en-US"/>
              <a:t>Tính toàn vẹn bị phá vỡ</a:t>
            </a:r>
            <a:endParaRPr/>
          </a:p>
          <a:p>
            <a:pPr indent="-285750" lvl="1" marL="742950" rtl="0" algn="l">
              <a:spcBef>
                <a:spcPts val="640"/>
              </a:spcBef>
              <a:spcAft>
                <a:spcPts val="0"/>
              </a:spcAft>
              <a:buClr>
                <a:schemeClr val="dk1"/>
              </a:buClr>
              <a:buSzPts val="3200"/>
              <a:buChar char="–"/>
            </a:pPr>
            <a:r>
              <a:rPr lang="en-US"/>
              <a:t>Hỏng hóc, </a:t>
            </a:r>
            <a:endParaRPr/>
          </a:p>
          <a:p>
            <a:pPr indent="-285750" lvl="1" marL="742950" rtl="0" algn="l">
              <a:spcBef>
                <a:spcPts val="640"/>
              </a:spcBef>
              <a:spcAft>
                <a:spcPts val="0"/>
              </a:spcAft>
              <a:buClr>
                <a:schemeClr val="dk1"/>
              </a:buClr>
              <a:buSzPts val="3200"/>
              <a:buChar char="–"/>
            </a:pPr>
            <a:r>
              <a:rPr lang="en-US"/>
              <a:t>Mất điện, thiên tai, hỏa hoạn</a:t>
            </a:r>
            <a:endParaRPr/>
          </a:p>
        </p:txBody>
      </p:sp>
      <p:sp>
        <p:nvSpPr>
          <p:cNvPr id="495" name="Google Shape;495;p41"/>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Khái niệm An toàn thông tin</a:t>
            </a:r>
            <a:endParaRPr/>
          </a:p>
        </p:txBody>
      </p:sp>
      <p:sp>
        <p:nvSpPr>
          <p:cNvPr id="496" name="Google Shape;496;p41"/>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600">
    <p:blinds dir="vert"/>
  </p:transition>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42"/>
          <p:cNvSpPr txBox="1"/>
          <p:nvPr>
            <p:ph idx="1" type="body"/>
          </p:nvPr>
        </p:nvSpPr>
        <p:spPr>
          <a:xfrm>
            <a:off x="0" y="685800"/>
            <a:ext cx="9144000" cy="6172200"/>
          </a:xfrm>
          <a:prstGeom prst="rect">
            <a:avLst/>
          </a:prstGeom>
          <a:noFill/>
          <a:ln>
            <a:noFill/>
          </a:ln>
        </p:spPr>
        <p:txBody>
          <a:bodyPr anchorCtr="0" anchor="ctr" bIns="45700" lIns="91425" spcFirstLastPara="1" rIns="91425" wrap="square" tIns="45700">
            <a:normAutofit/>
          </a:bodyPr>
          <a:lstStyle/>
          <a:p>
            <a:pPr indent="-342900" lvl="0" marL="342900" rtl="0" algn="l">
              <a:lnSpc>
                <a:spcPct val="150000"/>
              </a:lnSpc>
              <a:spcBef>
                <a:spcPts val="0"/>
              </a:spcBef>
              <a:spcAft>
                <a:spcPts val="0"/>
              </a:spcAft>
              <a:buClr>
                <a:schemeClr val="dk1"/>
              </a:buClr>
              <a:buSzPts val="3600"/>
              <a:buFont typeface="Noto Sans Symbols"/>
              <a:buChar char="❑"/>
            </a:pPr>
            <a:r>
              <a:rPr b="1" lang="en-US"/>
              <a:t>An ninh thông tin </a:t>
            </a:r>
            <a:r>
              <a:rPr lang="en-US"/>
              <a:t>là việc bảo đảm thông tin trên mạng không gây phương hại đến an ninh quốc gia, trật tự an toàn xã hội, bí mật nhà nước, quyền và lợi ích hợp pháp của tổ chức, cá nhân [72/2013/NĐ-CP].</a:t>
            </a:r>
            <a:endParaRPr/>
          </a:p>
        </p:txBody>
      </p:sp>
      <p:sp>
        <p:nvSpPr>
          <p:cNvPr id="503" name="Google Shape;503;p42"/>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Khái niệm An toàn thông tin</a:t>
            </a:r>
            <a:endParaRPr/>
          </a:p>
        </p:txBody>
      </p:sp>
      <p:sp>
        <p:nvSpPr>
          <p:cNvPr id="504" name="Google Shape;504;p42"/>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sp>
        <p:nvSpPr>
          <p:cNvPr id="505" name="Google Shape;505;p42"/>
          <p:cNvSpPr/>
          <p:nvPr/>
        </p:nvSpPr>
        <p:spPr>
          <a:xfrm>
            <a:off x="-2979215" y="6642325"/>
            <a:ext cx="7770300" cy="3276600"/>
          </a:xfrm>
          <a:prstGeom prst="roundRect">
            <a:avLst>
              <a:gd fmla="val 16667" name="adj"/>
            </a:avLst>
          </a:prstGeom>
          <a:gradFill>
            <a:gsLst>
              <a:gs pos="0">
                <a:srgbClr val="5D427D"/>
              </a:gs>
              <a:gs pos="80000">
                <a:srgbClr val="7A57A5"/>
              </a:gs>
              <a:gs pos="100000">
                <a:srgbClr val="7A56A7"/>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50000"/>
              </a:lnSpc>
              <a:spcBef>
                <a:spcPts val="0"/>
              </a:spcBef>
              <a:spcAft>
                <a:spcPts val="0"/>
              </a:spcAft>
              <a:buNone/>
            </a:pPr>
            <a:r>
              <a:rPr b="1" lang="en-US" sz="3200">
                <a:solidFill>
                  <a:schemeClr val="lt1"/>
                </a:solidFill>
                <a:latin typeface="Calibri"/>
                <a:ea typeface="Calibri"/>
                <a:cs typeface="Calibri"/>
                <a:sym typeface="Calibri"/>
              </a:rPr>
              <a:t>«Information Security» là bảo vệ quyền, lợi ích hợp pháp của cá nhân, tổ chức, xã hội và quốc gia trong lĩnh vực thông tin</a:t>
            </a:r>
            <a:endParaRPr b="1" sz="3200">
              <a:solidFill>
                <a:schemeClr val="lt1"/>
              </a:solidFill>
              <a:latin typeface="Calibri"/>
              <a:ea typeface="Calibri"/>
              <a:cs typeface="Calibri"/>
              <a:sym typeface="Calibri"/>
            </a:endParaRPr>
          </a:p>
        </p:txBody>
      </p:sp>
    </p:spTree>
  </p:cSld>
  <p:clrMapOvr>
    <a:masterClrMapping/>
  </p:clrMapOvr>
  <p:transition spd="slow" p14:dur="1600">
    <p:blinds dir="vert"/>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05"/>
                                        </p:tgtEl>
                                        <p:attrNameLst>
                                          <p:attrName>style.visibility</p:attrName>
                                        </p:attrNameLst>
                                      </p:cBhvr>
                                      <p:to>
                                        <p:strVal val="visible"/>
                                      </p:to>
                                    </p:set>
                                    <p:animEffect filter="fade" transition="in">
                                      <p:cBhvr>
                                        <p:cTn dur="1000"/>
                                        <p:tgtEl>
                                          <p:spTgt spid="50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43"/>
          <p:cNvSpPr txBox="1"/>
          <p:nvPr>
            <p:ph type="title"/>
          </p:nvPr>
        </p:nvSpPr>
        <p:spPr>
          <a:xfrm>
            <a:off x="1219200" y="228600"/>
            <a:ext cx="6949439" cy="914401"/>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3600"/>
              <a:buFont typeface="Calibri"/>
              <a:buNone/>
            </a:pPr>
            <a:r>
              <a:rPr lang="en-US" sz="3600"/>
              <a:t>Các lĩnh vực trong an toàn thông tin</a:t>
            </a:r>
            <a:endParaRPr/>
          </a:p>
        </p:txBody>
      </p:sp>
      <p:sp>
        <p:nvSpPr>
          <p:cNvPr id="512" name="Google Shape;512;p43"/>
          <p:cNvSpPr txBox="1"/>
          <p:nvPr>
            <p:ph idx="12" type="sldNum"/>
          </p:nvPr>
        </p:nvSpPr>
        <p:spPr>
          <a:xfrm>
            <a:off x="5848350" y="6467484"/>
            <a:ext cx="21336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pic>
        <p:nvPicPr>
          <p:cNvPr id="513" name="Google Shape;513;p43"/>
          <p:cNvPicPr preferRelativeResize="0"/>
          <p:nvPr>
            <p:ph idx="1" type="body"/>
          </p:nvPr>
        </p:nvPicPr>
        <p:blipFill rotWithShape="1">
          <a:blip r:embed="rId3">
            <a:alphaModFix/>
          </a:blip>
          <a:srcRect b="0" l="0" r="0" t="0"/>
          <a:stretch/>
        </p:blipFill>
        <p:spPr>
          <a:xfrm>
            <a:off x="114042" y="1499736"/>
            <a:ext cx="8758044" cy="4824864"/>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44"/>
          <p:cNvSpPr txBox="1"/>
          <p:nvPr>
            <p:ph type="title"/>
          </p:nvPr>
        </p:nvSpPr>
        <p:spPr>
          <a:xfrm>
            <a:off x="2390864" y="1078657"/>
            <a:ext cx="3428823" cy="323165"/>
          </a:xfrm>
          <a:prstGeom prst="rect">
            <a:avLst/>
          </a:prstGeom>
          <a:noFill/>
          <a:ln>
            <a:noFill/>
          </a:ln>
        </p:spPr>
        <p:txBody>
          <a:bodyPr anchorCtr="0" anchor="ctr" bIns="45700" lIns="91425" spcFirstLastPara="1" rIns="91425" wrap="square" tIns="45700">
            <a:normAutofit fontScale="90000"/>
          </a:bodyPr>
          <a:lstStyle/>
          <a:p>
            <a:pPr indent="0" lvl="0" marL="0" rtl="0" algn="l">
              <a:spcBef>
                <a:spcPts val="0"/>
              </a:spcBef>
              <a:spcAft>
                <a:spcPts val="0"/>
              </a:spcAft>
              <a:buClr>
                <a:schemeClr val="dk1"/>
              </a:buClr>
              <a:buSzPct val="100000"/>
              <a:buFont typeface="Calibri"/>
              <a:buNone/>
            </a:pPr>
            <a:r>
              <a:rPr lang="en-US"/>
              <a:t>Bản đồ Ứng Dụng Bảo Mật</a:t>
            </a:r>
            <a:endParaRPr/>
          </a:p>
        </p:txBody>
      </p:sp>
      <p:sp>
        <p:nvSpPr>
          <p:cNvPr id="519" name="Google Shape;519;p44"/>
          <p:cNvSpPr txBox="1"/>
          <p:nvPr>
            <p:ph idx="12" type="sldNum"/>
          </p:nvPr>
        </p:nvSpPr>
        <p:spPr>
          <a:xfrm>
            <a:off x="5848350" y="6467484"/>
            <a:ext cx="21336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pic>
        <p:nvPicPr>
          <p:cNvPr id="520" name="Google Shape;520;p44"/>
          <p:cNvPicPr preferRelativeResize="0"/>
          <p:nvPr>
            <p:ph idx="1" type="body"/>
          </p:nvPr>
        </p:nvPicPr>
        <p:blipFill rotWithShape="1">
          <a:blip r:embed="rId3">
            <a:alphaModFix/>
          </a:blip>
          <a:srcRect b="0" l="0" r="0" t="0"/>
          <a:stretch/>
        </p:blipFill>
        <p:spPr>
          <a:xfrm>
            <a:off x="50534" y="1499736"/>
            <a:ext cx="9009246" cy="4166197"/>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45"/>
          <p:cNvSpPr txBox="1"/>
          <p:nvPr>
            <p:ph idx="12" type="sldNum"/>
          </p:nvPr>
        </p:nvSpPr>
        <p:spPr>
          <a:xfrm>
            <a:off x="5848350" y="6467484"/>
            <a:ext cx="21336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solidFill>
                  <a:srgbClr val="FFFFFF"/>
                </a:solidFill>
              </a:rPr>
              <a:t>‹#›</a:t>
            </a:fld>
            <a:endParaRPr>
              <a:solidFill>
                <a:srgbClr val="FFFFFF"/>
              </a:solidFill>
            </a:endParaRPr>
          </a:p>
        </p:txBody>
      </p:sp>
      <p:sp>
        <p:nvSpPr>
          <p:cNvPr id="526" name="Google Shape;526;p45"/>
          <p:cNvSpPr txBox="1"/>
          <p:nvPr/>
        </p:nvSpPr>
        <p:spPr>
          <a:xfrm>
            <a:off x="3218482" y="391474"/>
            <a:ext cx="3486879" cy="318772"/>
          </a:xfrm>
          <a:prstGeom prst="rect">
            <a:avLst/>
          </a:prstGeom>
          <a:noFill/>
          <a:ln>
            <a:noFill/>
          </a:ln>
        </p:spPr>
        <p:txBody>
          <a:bodyPr anchorCtr="0" anchor="ctr" bIns="45700" lIns="91425" spcFirstLastPara="1" rIns="91425" wrap="square" tIns="45700">
            <a:normAutofit fontScale="85000" lnSpcReduction="20000"/>
          </a:bodyPr>
          <a:lstStyle/>
          <a:p>
            <a:pPr indent="0" lvl="0" marL="0" marR="0" rtl="0" algn="l">
              <a:spcBef>
                <a:spcPts val="0"/>
              </a:spcBef>
              <a:spcAft>
                <a:spcPts val="0"/>
              </a:spcAft>
              <a:buClr>
                <a:schemeClr val="dk1"/>
              </a:buClr>
              <a:buSzPct val="100000"/>
              <a:buFont typeface="Calibri"/>
              <a:buNone/>
            </a:pPr>
            <a:r>
              <a:rPr lang="en-US" sz="2100">
                <a:solidFill>
                  <a:schemeClr val="dk1"/>
                </a:solidFill>
                <a:latin typeface="Calibri"/>
                <a:ea typeface="Calibri"/>
                <a:cs typeface="Calibri"/>
                <a:sym typeface="Calibri"/>
              </a:rPr>
              <a:t>Các công ty Bảo Mật tại Việt Nam</a:t>
            </a:r>
            <a:endParaRPr/>
          </a:p>
        </p:txBody>
      </p:sp>
      <p:sp>
        <p:nvSpPr>
          <p:cNvPr id="527" name="Google Shape;527;p45"/>
          <p:cNvSpPr txBox="1"/>
          <p:nvPr/>
        </p:nvSpPr>
        <p:spPr>
          <a:xfrm>
            <a:off x="7797800" y="6562487"/>
            <a:ext cx="1744117" cy="270121"/>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fld id="{00000000-1234-1234-1234-123412341234}" type="slidenum">
              <a:rPr b="1" lang="en-US" sz="1350">
                <a:solidFill>
                  <a:schemeClr val="lt1"/>
                </a:solidFill>
                <a:latin typeface="Calibri"/>
                <a:ea typeface="Calibri"/>
                <a:cs typeface="Calibri"/>
                <a:sym typeface="Calibri"/>
              </a:rPr>
              <a:t>‹#›</a:t>
            </a:fld>
            <a:endParaRPr b="1" sz="1350">
              <a:solidFill>
                <a:schemeClr val="lt1"/>
              </a:solidFill>
              <a:latin typeface="Calibri"/>
              <a:ea typeface="Calibri"/>
              <a:cs typeface="Calibri"/>
              <a:sym typeface="Calibri"/>
            </a:endParaRPr>
          </a:p>
        </p:txBody>
      </p:sp>
      <p:pic>
        <p:nvPicPr>
          <p:cNvPr descr="http://securitybox.vn/wp-content/uploads/2017/05/cong-ty-co-phan-an-ninh-an-toan-thong-tin-cmc.jpg" id="528" name="Google Shape;528;p45"/>
          <p:cNvPicPr preferRelativeResize="0"/>
          <p:nvPr/>
        </p:nvPicPr>
        <p:blipFill rotWithShape="1">
          <a:blip r:embed="rId3">
            <a:alphaModFix/>
          </a:blip>
          <a:srcRect b="0" l="0" r="0" t="0"/>
          <a:stretch/>
        </p:blipFill>
        <p:spPr>
          <a:xfrm>
            <a:off x="302103" y="1361184"/>
            <a:ext cx="4505593" cy="1189939"/>
          </a:xfrm>
          <a:prstGeom prst="rect">
            <a:avLst/>
          </a:prstGeom>
          <a:noFill/>
          <a:ln>
            <a:noFill/>
          </a:ln>
        </p:spPr>
      </p:pic>
      <p:pic>
        <p:nvPicPr>
          <p:cNvPr descr="http://securitybox.vn/wp-content/uploads/2017/05/dich-vu-an-ninh-mang-securitybox-1.jpg" id="529" name="Google Shape;529;p45"/>
          <p:cNvPicPr preferRelativeResize="0"/>
          <p:nvPr/>
        </p:nvPicPr>
        <p:blipFill rotWithShape="1">
          <a:blip r:embed="rId4">
            <a:alphaModFix/>
          </a:blip>
          <a:srcRect b="0" l="0" r="0" t="0"/>
          <a:stretch/>
        </p:blipFill>
        <p:spPr>
          <a:xfrm>
            <a:off x="5162805" y="1120717"/>
            <a:ext cx="3709300" cy="2163758"/>
          </a:xfrm>
          <a:prstGeom prst="rect">
            <a:avLst/>
          </a:prstGeom>
          <a:noFill/>
          <a:ln>
            <a:noFill/>
          </a:ln>
        </p:spPr>
      </p:pic>
      <p:pic>
        <p:nvPicPr>
          <p:cNvPr descr="Image result for bkav" id="530" name="Google Shape;530;p45"/>
          <p:cNvPicPr preferRelativeResize="0"/>
          <p:nvPr/>
        </p:nvPicPr>
        <p:blipFill rotWithShape="1">
          <a:blip r:embed="rId5">
            <a:alphaModFix/>
          </a:blip>
          <a:srcRect b="0" l="0" r="0" t="0"/>
          <a:stretch/>
        </p:blipFill>
        <p:spPr>
          <a:xfrm>
            <a:off x="152400" y="3125220"/>
            <a:ext cx="2922476" cy="1669986"/>
          </a:xfrm>
          <a:prstGeom prst="rect">
            <a:avLst/>
          </a:prstGeom>
          <a:noFill/>
          <a:ln>
            <a:noFill/>
          </a:ln>
        </p:spPr>
      </p:pic>
      <p:pic>
        <p:nvPicPr>
          <p:cNvPr descr="Image result for vsec" id="531" name="Google Shape;531;p45"/>
          <p:cNvPicPr preferRelativeResize="0"/>
          <p:nvPr/>
        </p:nvPicPr>
        <p:blipFill rotWithShape="1">
          <a:blip r:embed="rId6">
            <a:alphaModFix/>
          </a:blip>
          <a:srcRect b="0" l="0" r="0" t="0"/>
          <a:stretch/>
        </p:blipFill>
        <p:spPr>
          <a:xfrm>
            <a:off x="573796" y="5134618"/>
            <a:ext cx="2379089" cy="1207388"/>
          </a:xfrm>
          <a:prstGeom prst="rect">
            <a:avLst/>
          </a:prstGeom>
          <a:noFill/>
          <a:ln>
            <a:noFill/>
          </a:ln>
        </p:spPr>
      </p:pic>
      <p:pic>
        <p:nvPicPr>
          <p:cNvPr descr="Image result for vncs vietnam" id="532" name="Google Shape;532;p45"/>
          <p:cNvPicPr preferRelativeResize="0"/>
          <p:nvPr/>
        </p:nvPicPr>
        <p:blipFill rotWithShape="1">
          <a:blip r:embed="rId7">
            <a:alphaModFix/>
          </a:blip>
          <a:srcRect b="0" l="0" r="0" t="0"/>
          <a:stretch/>
        </p:blipFill>
        <p:spPr>
          <a:xfrm>
            <a:off x="5617698" y="4850452"/>
            <a:ext cx="3052160" cy="1459959"/>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46"/>
          <p:cNvSpPr txBox="1"/>
          <p:nvPr>
            <p:ph type="title"/>
          </p:nvPr>
        </p:nvSpPr>
        <p:spPr>
          <a:xfrm>
            <a:off x="2456089" y="1119478"/>
            <a:ext cx="4878932" cy="323165"/>
          </a:xfrm>
          <a:prstGeom prst="rect">
            <a:avLst/>
          </a:prstGeom>
          <a:noFill/>
          <a:ln>
            <a:noFill/>
          </a:ln>
        </p:spPr>
        <p:txBody>
          <a:bodyPr anchorCtr="0" anchor="ctr" bIns="45700" lIns="91425" spcFirstLastPara="1" rIns="91425" wrap="square" tIns="45700">
            <a:normAutofit fontScale="90000"/>
          </a:bodyPr>
          <a:lstStyle/>
          <a:p>
            <a:pPr indent="0" lvl="0" marL="0" rtl="0" algn="l">
              <a:spcBef>
                <a:spcPts val="0"/>
              </a:spcBef>
              <a:spcAft>
                <a:spcPts val="0"/>
              </a:spcAft>
              <a:buClr>
                <a:schemeClr val="dk1"/>
              </a:buClr>
              <a:buSzPct val="100000"/>
              <a:buFont typeface="Calibri"/>
              <a:buNone/>
            </a:pPr>
            <a:r>
              <a:rPr lang="en-US"/>
              <a:t>Hiện tại, Tương lai &amp; Thách thức</a:t>
            </a:r>
            <a:endParaRPr/>
          </a:p>
        </p:txBody>
      </p:sp>
      <p:sp>
        <p:nvSpPr>
          <p:cNvPr id="538" name="Google Shape;538;p46"/>
          <p:cNvSpPr txBox="1"/>
          <p:nvPr>
            <p:ph idx="12" type="sldNum"/>
          </p:nvPr>
        </p:nvSpPr>
        <p:spPr>
          <a:xfrm>
            <a:off x="5848350" y="6467484"/>
            <a:ext cx="21336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pic>
        <p:nvPicPr>
          <p:cNvPr id="539" name="Google Shape;539;p46"/>
          <p:cNvPicPr preferRelativeResize="0"/>
          <p:nvPr/>
        </p:nvPicPr>
        <p:blipFill rotWithShape="1">
          <a:blip r:embed="rId3">
            <a:alphaModFix/>
          </a:blip>
          <a:srcRect b="0" l="0" r="0" t="0"/>
          <a:stretch/>
        </p:blipFill>
        <p:spPr>
          <a:xfrm>
            <a:off x="0" y="1524000"/>
            <a:ext cx="9144000" cy="480060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Tree>
  </p:cSld>
  <p:clrMapOvr>
    <a:masterClrMapping/>
  </p:clrMapOvr>
  <p:transition spd="slow" p14:dur="1600">
    <p:blinds dir="vert"/>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5"/>
          <p:cNvSpPr txBox="1"/>
          <p:nvPr>
            <p:ph idx="1" type="body"/>
          </p:nvPr>
        </p:nvSpPr>
        <p:spPr>
          <a:xfrm>
            <a:off x="0" y="685800"/>
            <a:ext cx="9144000" cy="6172200"/>
          </a:xfrm>
          <a:prstGeom prst="rect">
            <a:avLst/>
          </a:prstGeom>
          <a:noFill/>
          <a:ln>
            <a:noFill/>
          </a:ln>
        </p:spPr>
        <p:txBody>
          <a:bodyPr anchorCtr="0" anchor="ctr" bIns="45700" lIns="91425" spcFirstLastPara="1" rIns="91425" wrap="square" tIns="45700">
            <a:normAutofit/>
          </a:bodyPr>
          <a:lstStyle/>
          <a:p>
            <a:pPr indent="-342900" lvl="0" marL="342900" rtl="0" algn="l">
              <a:lnSpc>
                <a:spcPct val="114000"/>
              </a:lnSpc>
              <a:spcBef>
                <a:spcPts val="0"/>
              </a:spcBef>
              <a:spcAft>
                <a:spcPts val="0"/>
              </a:spcAft>
              <a:buClr>
                <a:schemeClr val="dk1"/>
              </a:buClr>
              <a:buSzPts val="3600"/>
              <a:buFont typeface="Noto Sans Symbols"/>
              <a:buChar char="❑"/>
            </a:pPr>
            <a:r>
              <a:rPr lang="en-US"/>
              <a:t>Học phần: Cơ sở an toàn thông tin</a:t>
            </a:r>
            <a:endParaRPr/>
          </a:p>
          <a:p>
            <a:pPr indent="-342900" lvl="0" marL="342900" rtl="0" algn="l">
              <a:lnSpc>
                <a:spcPct val="114000"/>
              </a:lnSpc>
              <a:spcBef>
                <a:spcPts val="4200"/>
              </a:spcBef>
              <a:spcAft>
                <a:spcPts val="0"/>
              </a:spcAft>
              <a:buClr>
                <a:schemeClr val="dk1"/>
              </a:buClr>
              <a:buSzPts val="3600"/>
              <a:buFont typeface="Noto Sans Symbols"/>
              <a:buChar char="❑"/>
            </a:pPr>
            <a:r>
              <a:rPr lang="en-US"/>
              <a:t>Mục tiêu:</a:t>
            </a:r>
            <a:endParaRPr/>
          </a:p>
          <a:p>
            <a:pPr indent="-342900" lvl="0" marL="342900" rtl="0" algn="l">
              <a:lnSpc>
                <a:spcPct val="114000"/>
              </a:lnSpc>
              <a:spcBef>
                <a:spcPts val="1200"/>
              </a:spcBef>
              <a:spcAft>
                <a:spcPts val="0"/>
              </a:spcAft>
              <a:buClr>
                <a:schemeClr val="dk1"/>
              </a:buClr>
              <a:buSzPts val="3600"/>
              <a:buChar char="•"/>
            </a:pPr>
            <a:r>
              <a:rPr lang="en-US"/>
              <a:t>Khái niệm an toàn thông tin</a:t>
            </a:r>
            <a:endParaRPr/>
          </a:p>
          <a:p>
            <a:pPr indent="-342900" lvl="0" marL="342900" rtl="0" algn="l">
              <a:lnSpc>
                <a:spcPct val="114000"/>
              </a:lnSpc>
              <a:spcBef>
                <a:spcPts val="1200"/>
              </a:spcBef>
              <a:spcAft>
                <a:spcPts val="0"/>
              </a:spcAft>
              <a:buClr>
                <a:schemeClr val="dk1"/>
              </a:buClr>
              <a:buSzPts val="3600"/>
              <a:buChar char="•"/>
            </a:pPr>
            <a:r>
              <a:rPr lang="en-US"/>
              <a:t>Hiểm họa an toàn thông tin</a:t>
            </a:r>
            <a:endParaRPr/>
          </a:p>
          <a:p>
            <a:pPr indent="-342900" lvl="0" marL="342900" rtl="0" algn="l">
              <a:lnSpc>
                <a:spcPct val="114000"/>
              </a:lnSpc>
              <a:spcBef>
                <a:spcPts val="1200"/>
              </a:spcBef>
              <a:spcAft>
                <a:spcPts val="0"/>
              </a:spcAft>
              <a:buClr>
                <a:schemeClr val="dk1"/>
              </a:buClr>
              <a:buSzPts val="3600"/>
              <a:buChar char="•"/>
            </a:pPr>
            <a:r>
              <a:rPr lang="en-US"/>
              <a:t>Phương pháp đảm bảo an toàn thông tin</a:t>
            </a:r>
            <a:endParaRPr/>
          </a:p>
          <a:p>
            <a:pPr indent="-342900" lvl="0" marL="342900" rtl="0" algn="l">
              <a:lnSpc>
                <a:spcPct val="114000"/>
              </a:lnSpc>
              <a:spcBef>
                <a:spcPts val="1200"/>
              </a:spcBef>
              <a:spcAft>
                <a:spcPts val="0"/>
              </a:spcAft>
              <a:buClr>
                <a:schemeClr val="dk1"/>
              </a:buClr>
              <a:buSzPts val="3600"/>
              <a:buChar char="•"/>
            </a:pPr>
            <a:r>
              <a:rPr lang="en-US"/>
              <a:t>Phương tiện đảm bảo an toàn thông tin</a:t>
            </a:r>
            <a:endParaRPr/>
          </a:p>
        </p:txBody>
      </p:sp>
      <p:sp>
        <p:nvSpPr>
          <p:cNvPr id="146" name="Google Shape;146;p5"/>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Mục tiêu học phần</a:t>
            </a:r>
            <a:endParaRPr/>
          </a:p>
        </p:txBody>
      </p:sp>
      <p:sp>
        <p:nvSpPr>
          <p:cNvPr id="147" name="Google Shape;147;p5"/>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600">
    <p:blinds dir="vert"/>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6"/>
          <p:cNvSpPr txBox="1"/>
          <p:nvPr>
            <p:ph idx="1" type="body"/>
          </p:nvPr>
        </p:nvSpPr>
        <p:spPr>
          <a:xfrm>
            <a:off x="38100" y="661555"/>
            <a:ext cx="9144000" cy="5791200"/>
          </a:xfrm>
          <a:prstGeom prst="rect">
            <a:avLst/>
          </a:prstGeom>
          <a:noFill/>
          <a:ln>
            <a:noFill/>
          </a:ln>
        </p:spPr>
        <p:txBody>
          <a:bodyPr anchorCtr="0" anchor="ctr" bIns="45700" lIns="91425" spcFirstLastPara="1" rIns="91425" wrap="square" tIns="45700">
            <a:normAutofit/>
          </a:bodyPr>
          <a:lstStyle/>
          <a:p>
            <a:pPr indent="-342900" lvl="0" marL="342900" rtl="0" algn="l">
              <a:lnSpc>
                <a:spcPct val="114000"/>
              </a:lnSpc>
              <a:spcBef>
                <a:spcPts val="0"/>
              </a:spcBef>
              <a:spcAft>
                <a:spcPts val="0"/>
              </a:spcAft>
              <a:buClr>
                <a:schemeClr val="dk1"/>
              </a:buClr>
              <a:buSzPts val="3600"/>
              <a:buChar char="•"/>
            </a:pPr>
            <a:r>
              <a:rPr lang="en-US"/>
              <a:t>Tổng thời lượng: 45 tiết</a:t>
            </a:r>
            <a:endParaRPr/>
          </a:p>
          <a:p>
            <a:pPr indent="-342900" lvl="0" marL="342900" rtl="0" algn="l">
              <a:lnSpc>
                <a:spcPct val="114000"/>
              </a:lnSpc>
              <a:spcBef>
                <a:spcPts val="1200"/>
              </a:spcBef>
              <a:spcAft>
                <a:spcPts val="0"/>
              </a:spcAft>
              <a:buClr>
                <a:schemeClr val="dk1"/>
              </a:buClr>
              <a:buSzPts val="3600"/>
              <a:buChar char="•"/>
            </a:pPr>
            <a:r>
              <a:rPr lang="en-US"/>
              <a:t>Số buổi: 15 buổi</a:t>
            </a:r>
            <a:endParaRPr/>
          </a:p>
          <a:p>
            <a:pPr indent="-342900" lvl="0" marL="342900" rtl="0" algn="l">
              <a:lnSpc>
                <a:spcPct val="114000"/>
              </a:lnSpc>
              <a:spcBef>
                <a:spcPts val="1200"/>
              </a:spcBef>
              <a:spcAft>
                <a:spcPts val="0"/>
              </a:spcAft>
              <a:buClr>
                <a:schemeClr val="dk1"/>
              </a:buClr>
              <a:buSzPts val="3600"/>
              <a:buChar char="•"/>
            </a:pPr>
            <a:r>
              <a:rPr lang="en-US"/>
              <a:t>Hình thức buổi học</a:t>
            </a:r>
            <a:endParaRPr/>
          </a:p>
          <a:p>
            <a:pPr indent="-342900" lvl="0" marL="342900" rtl="0" algn="l">
              <a:lnSpc>
                <a:spcPct val="114000"/>
              </a:lnSpc>
              <a:spcBef>
                <a:spcPts val="1200"/>
              </a:spcBef>
              <a:spcAft>
                <a:spcPts val="0"/>
              </a:spcAft>
              <a:buClr>
                <a:schemeClr val="dk1"/>
              </a:buClr>
              <a:buSzPts val="3600"/>
              <a:buChar char="•"/>
            </a:pPr>
            <a:r>
              <a:rPr lang="en-US"/>
              <a:t>Hình thức thi: Trắc nghiệm</a:t>
            </a:r>
            <a:endParaRPr/>
          </a:p>
        </p:txBody>
      </p:sp>
      <p:sp>
        <p:nvSpPr>
          <p:cNvPr id="154" name="Google Shape;154;p6"/>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Cấu trúc học phần</a:t>
            </a:r>
            <a:endParaRPr/>
          </a:p>
        </p:txBody>
      </p:sp>
      <p:sp>
        <p:nvSpPr>
          <p:cNvPr id="155" name="Google Shape;155;p6"/>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600">
    <p:blinds dir="vert"/>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7"/>
          <p:cNvSpPr txBox="1"/>
          <p:nvPr>
            <p:ph idx="1" type="body"/>
          </p:nvPr>
        </p:nvSpPr>
        <p:spPr>
          <a:xfrm>
            <a:off x="0" y="685800"/>
            <a:ext cx="9144000" cy="6172200"/>
          </a:xfrm>
          <a:prstGeom prst="rect">
            <a:avLst/>
          </a:prstGeom>
          <a:noFill/>
          <a:ln>
            <a:noFill/>
          </a:ln>
        </p:spPr>
        <p:txBody>
          <a:bodyPr anchorCtr="0" anchor="ctr" bIns="45700" lIns="91425" spcFirstLastPara="1" rIns="91425" wrap="square" tIns="45700">
            <a:normAutofit/>
          </a:bodyPr>
          <a:lstStyle/>
          <a:p>
            <a:pPr indent="-342900" lvl="0" marL="342900" rtl="0" algn="l">
              <a:lnSpc>
                <a:spcPct val="114000"/>
              </a:lnSpc>
              <a:spcBef>
                <a:spcPts val="0"/>
              </a:spcBef>
              <a:spcAft>
                <a:spcPts val="0"/>
              </a:spcAft>
              <a:buClr>
                <a:schemeClr val="dk1"/>
              </a:buClr>
              <a:buSzPts val="3600"/>
              <a:buChar char="•"/>
            </a:pPr>
            <a:r>
              <a:rPr lang="en-US"/>
              <a:t>Kế hoạch các buổi học</a:t>
            </a:r>
            <a:endParaRPr/>
          </a:p>
          <a:p>
            <a:pPr indent="-342900" lvl="0" marL="342900" rtl="0" algn="l">
              <a:lnSpc>
                <a:spcPct val="114000"/>
              </a:lnSpc>
              <a:spcBef>
                <a:spcPts val="1200"/>
              </a:spcBef>
              <a:spcAft>
                <a:spcPts val="0"/>
              </a:spcAft>
              <a:buClr>
                <a:schemeClr val="dk1"/>
              </a:buClr>
              <a:buSzPts val="3600"/>
              <a:buChar char="•"/>
            </a:pPr>
            <a:r>
              <a:rPr lang="en-US"/>
              <a:t>Bài tập lớn</a:t>
            </a:r>
            <a:endParaRPr/>
          </a:p>
        </p:txBody>
      </p:sp>
      <p:sp>
        <p:nvSpPr>
          <p:cNvPr id="162" name="Google Shape;162;p7"/>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Kế hoạch học phần</a:t>
            </a:r>
            <a:endParaRPr/>
          </a:p>
        </p:txBody>
      </p:sp>
      <p:sp>
        <p:nvSpPr>
          <p:cNvPr id="163" name="Google Shape;163;p7"/>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600">
    <p:blinds dir="vert"/>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grpSp>
        <p:nvGrpSpPr>
          <p:cNvPr id="169" name="Google Shape;169;p8"/>
          <p:cNvGrpSpPr/>
          <p:nvPr/>
        </p:nvGrpSpPr>
        <p:grpSpPr>
          <a:xfrm>
            <a:off x="304800" y="902048"/>
            <a:ext cx="8610600" cy="5053904"/>
            <a:chOff x="0" y="673448"/>
            <a:chExt cx="8610600" cy="5053904"/>
          </a:xfrm>
        </p:grpSpPr>
        <p:sp>
          <p:nvSpPr>
            <p:cNvPr id="170" name="Google Shape;170;p8"/>
            <p:cNvSpPr/>
            <p:nvPr/>
          </p:nvSpPr>
          <p:spPr>
            <a:xfrm rot="5400000">
              <a:off x="4309440" y="-2642392"/>
              <a:ext cx="985320" cy="7617000"/>
            </a:xfrm>
            <a:prstGeom prst="round2SameRect">
              <a:avLst>
                <a:gd fmla="val 16667" name="adj1"/>
                <a:gd fmla="val 0" name="adj2"/>
              </a:avLst>
            </a:prstGeom>
            <a:solidFill>
              <a:srgbClr val="FBDCCE">
                <a:alpha val="89803"/>
              </a:srgbClr>
            </a:solidFill>
            <a:ln cap="flat" cmpd="sng" w="9525">
              <a:solidFill>
                <a:srgbClr val="FBDCCE">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8"/>
            <p:cNvSpPr txBox="1"/>
            <p:nvPr/>
          </p:nvSpPr>
          <p:spPr>
            <a:xfrm>
              <a:off x="993601" y="721546"/>
              <a:ext cx="7568901" cy="889122"/>
            </a:xfrm>
            <a:prstGeom prst="rect">
              <a:avLst/>
            </a:prstGeom>
            <a:noFill/>
            <a:ln>
              <a:noFill/>
            </a:ln>
          </p:spPr>
          <p:txBody>
            <a:bodyPr anchorCtr="0" anchor="ctr" bIns="116825" lIns="175250" spcFirstLastPara="1" rIns="175250" wrap="square" tIns="116825">
              <a:noAutofit/>
            </a:bodyPr>
            <a:lstStyle/>
            <a:p>
              <a:pPr indent="0" lvl="0" marL="0" marR="0" rtl="0" algn="l">
                <a:lnSpc>
                  <a:spcPct val="90000"/>
                </a:lnSpc>
                <a:spcBef>
                  <a:spcPts val="0"/>
                </a:spcBef>
                <a:spcAft>
                  <a:spcPts val="0"/>
                </a:spcAft>
                <a:buClr>
                  <a:schemeClr val="dk1"/>
                </a:buClr>
                <a:buSzPts val="4600"/>
                <a:buFont typeface="Calibri"/>
                <a:buNone/>
              </a:pPr>
              <a:r>
                <a:rPr b="0" i="0" lang="en-US" sz="4600" u="none" cap="none" strike="noStrike">
                  <a:solidFill>
                    <a:schemeClr val="dk1"/>
                  </a:solidFill>
                  <a:latin typeface="Calibri"/>
                  <a:ea typeface="Calibri"/>
                  <a:cs typeface="Calibri"/>
                  <a:sym typeface="Calibri"/>
                </a:rPr>
                <a:t>Giới thiệu học phần</a:t>
              </a:r>
              <a:endParaRPr/>
            </a:p>
          </p:txBody>
        </p:sp>
        <p:sp>
          <p:nvSpPr>
            <p:cNvPr id="172" name="Google Shape;172;p8"/>
            <p:cNvSpPr/>
            <p:nvPr/>
          </p:nvSpPr>
          <p:spPr>
            <a:xfrm>
              <a:off x="0" y="752107"/>
              <a:ext cx="828000" cy="828000"/>
            </a:xfrm>
            <a:prstGeom prst="ellipse">
              <a:avLst/>
            </a:prstGeom>
            <a:gradFill>
              <a:gsLst>
                <a:gs pos="0">
                  <a:srgbClr val="C86B1D"/>
                </a:gs>
                <a:gs pos="80000">
                  <a:srgbClr val="FF8D25"/>
                </a:gs>
                <a:gs pos="100000">
                  <a:srgbClr val="FF8D22"/>
                </a:gs>
              </a:gsLst>
              <a:lin ang="16200000" scaled="0"/>
            </a:gradFill>
            <a:ln>
              <a:noFill/>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8"/>
            <p:cNvSpPr txBox="1"/>
            <p:nvPr/>
          </p:nvSpPr>
          <p:spPr>
            <a:xfrm>
              <a:off x="121258" y="873365"/>
              <a:ext cx="585484" cy="585484"/>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lt1"/>
                </a:buClr>
                <a:buSzPts val="4400"/>
                <a:buFont typeface="Calibri"/>
                <a:buNone/>
              </a:pPr>
              <a:r>
                <a:rPr b="1" i="0" lang="en-US" sz="4400" u="none" cap="none" strike="noStrike">
                  <a:solidFill>
                    <a:schemeClr val="lt1"/>
                  </a:solidFill>
                  <a:latin typeface="Calibri"/>
                  <a:ea typeface="Calibri"/>
                  <a:cs typeface="Calibri"/>
                  <a:sym typeface="Calibri"/>
                </a:rPr>
                <a:t>1</a:t>
              </a:r>
              <a:endParaRPr/>
            </a:p>
          </p:txBody>
        </p:sp>
        <p:sp>
          <p:nvSpPr>
            <p:cNvPr id="174" name="Google Shape;174;p8"/>
            <p:cNvSpPr/>
            <p:nvPr/>
          </p:nvSpPr>
          <p:spPr>
            <a:xfrm rot="5400000">
              <a:off x="4001527" y="-1183559"/>
              <a:ext cx="1601145" cy="7617000"/>
            </a:xfrm>
            <a:prstGeom prst="round2SameRect">
              <a:avLst>
                <a:gd fmla="val 16667" name="adj1"/>
                <a:gd fmla="val 0" name="adj2"/>
              </a:avLst>
            </a:prstGeom>
            <a:solidFill>
              <a:srgbClr val="00FF00"/>
            </a:solidFill>
            <a:ln cap="flat" cmpd="sng" w="9525">
              <a:solidFill>
                <a:srgbClr val="FBDCCE">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8"/>
            <p:cNvSpPr txBox="1"/>
            <p:nvPr/>
          </p:nvSpPr>
          <p:spPr>
            <a:xfrm>
              <a:off x="993600" y="1902529"/>
              <a:ext cx="7538839" cy="1444823"/>
            </a:xfrm>
            <a:prstGeom prst="rect">
              <a:avLst/>
            </a:prstGeom>
            <a:noFill/>
            <a:ln>
              <a:noFill/>
            </a:ln>
          </p:spPr>
          <p:txBody>
            <a:bodyPr anchorCtr="0" anchor="ctr" bIns="116825" lIns="175250" spcFirstLastPara="1" rIns="175250" wrap="square" tIns="116825">
              <a:noAutofit/>
            </a:bodyPr>
            <a:lstStyle/>
            <a:p>
              <a:pPr indent="0" lvl="0" marL="0" marR="0" rtl="0" algn="l">
                <a:lnSpc>
                  <a:spcPct val="90000"/>
                </a:lnSpc>
                <a:spcBef>
                  <a:spcPts val="0"/>
                </a:spcBef>
                <a:spcAft>
                  <a:spcPts val="0"/>
                </a:spcAft>
                <a:buClr>
                  <a:schemeClr val="dk1"/>
                </a:buClr>
                <a:buSzPts val="4600"/>
                <a:buFont typeface="Calibri"/>
                <a:buNone/>
              </a:pPr>
              <a:r>
                <a:rPr b="0" i="0" lang="en-US" sz="4600" u="none" cap="none" strike="noStrike">
                  <a:solidFill>
                    <a:schemeClr val="dk1"/>
                  </a:solidFill>
                  <a:latin typeface="Calibri"/>
                  <a:ea typeface="Calibri"/>
                  <a:cs typeface="Calibri"/>
                  <a:sym typeface="Calibri"/>
                </a:rPr>
                <a:t>Tình hình an toàn thông tin gần đây</a:t>
              </a:r>
              <a:endParaRPr/>
            </a:p>
          </p:txBody>
        </p:sp>
        <p:sp>
          <p:nvSpPr>
            <p:cNvPr id="176" name="Google Shape;176;p8"/>
            <p:cNvSpPr/>
            <p:nvPr/>
          </p:nvSpPr>
          <p:spPr>
            <a:xfrm>
              <a:off x="0" y="2210940"/>
              <a:ext cx="828000" cy="828000"/>
            </a:xfrm>
            <a:prstGeom prst="ellipse">
              <a:avLst/>
            </a:prstGeom>
            <a:solidFill>
              <a:srgbClr val="00FF00"/>
            </a:solidFill>
            <a:ln>
              <a:noFill/>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8"/>
            <p:cNvSpPr txBox="1"/>
            <p:nvPr/>
          </p:nvSpPr>
          <p:spPr>
            <a:xfrm>
              <a:off x="121258" y="2332198"/>
              <a:ext cx="585484" cy="585484"/>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lt1"/>
                </a:buClr>
                <a:buSzPts val="4400"/>
                <a:buFont typeface="Calibri"/>
                <a:buNone/>
              </a:pPr>
              <a:r>
                <a:rPr b="0" i="0" lang="en-US" sz="4400" u="none" cap="none" strike="noStrike">
                  <a:solidFill>
                    <a:schemeClr val="lt1"/>
                  </a:solidFill>
                  <a:latin typeface="Calibri"/>
                  <a:ea typeface="Calibri"/>
                  <a:cs typeface="Calibri"/>
                  <a:sym typeface="Calibri"/>
                </a:rPr>
                <a:t>2</a:t>
              </a:r>
              <a:endParaRPr/>
            </a:p>
          </p:txBody>
        </p:sp>
        <p:sp>
          <p:nvSpPr>
            <p:cNvPr id="178" name="Google Shape;178;p8"/>
            <p:cNvSpPr/>
            <p:nvPr/>
          </p:nvSpPr>
          <p:spPr>
            <a:xfrm rot="5400000">
              <a:off x="4309440" y="275272"/>
              <a:ext cx="985320" cy="7617000"/>
            </a:xfrm>
            <a:prstGeom prst="round2SameRect">
              <a:avLst>
                <a:gd fmla="val 16667" name="adj1"/>
                <a:gd fmla="val 0" name="adj2"/>
              </a:avLst>
            </a:prstGeom>
            <a:solidFill>
              <a:srgbClr val="FBDCCE">
                <a:alpha val="89803"/>
              </a:srgbClr>
            </a:solidFill>
            <a:ln cap="flat" cmpd="sng" w="9525">
              <a:solidFill>
                <a:srgbClr val="FBDCCE">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8"/>
            <p:cNvSpPr txBox="1"/>
            <p:nvPr/>
          </p:nvSpPr>
          <p:spPr>
            <a:xfrm>
              <a:off x="993601" y="3639211"/>
              <a:ext cx="7568901" cy="889122"/>
            </a:xfrm>
            <a:prstGeom prst="rect">
              <a:avLst/>
            </a:prstGeom>
            <a:noFill/>
            <a:ln>
              <a:noFill/>
            </a:ln>
          </p:spPr>
          <p:txBody>
            <a:bodyPr anchorCtr="0" anchor="ctr" bIns="116825" lIns="175250" spcFirstLastPara="1" rIns="175250" wrap="square" tIns="116825">
              <a:noAutofit/>
            </a:bodyPr>
            <a:lstStyle/>
            <a:p>
              <a:pPr indent="0" lvl="0" marL="0" marR="0" rtl="0" algn="l">
                <a:lnSpc>
                  <a:spcPct val="90000"/>
                </a:lnSpc>
                <a:spcBef>
                  <a:spcPts val="0"/>
                </a:spcBef>
                <a:spcAft>
                  <a:spcPts val="0"/>
                </a:spcAft>
                <a:buClr>
                  <a:schemeClr val="dk1"/>
                </a:buClr>
                <a:buSzPts val="4600"/>
                <a:buFont typeface="Calibri"/>
                <a:buNone/>
              </a:pPr>
              <a:r>
                <a:rPr b="0" i="0" lang="en-US" sz="4600" u="none" cap="none" strike="noStrike">
                  <a:solidFill>
                    <a:schemeClr val="dk1"/>
                  </a:solidFill>
                  <a:latin typeface="Calibri"/>
                  <a:ea typeface="Calibri"/>
                  <a:cs typeface="Calibri"/>
                  <a:sym typeface="Calibri"/>
                </a:rPr>
                <a:t>Đối tượng an toàn thông tin</a:t>
              </a:r>
              <a:endParaRPr/>
            </a:p>
          </p:txBody>
        </p:sp>
        <p:sp>
          <p:nvSpPr>
            <p:cNvPr id="180" name="Google Shape;180;p8"/>
            <p:cNvSpPr/>
            <p:nvPr/>
          </p:nvSpPr>
          <p:spPr>
            <a:xfrm>
              <a:off x="0" y="3669772"/>
              <a:ext cx="828000" cy="828000"/>
            </a:xfrm>
            <a:prstGeom prst="ellipse">
              <a:avLst/>
            </a:prstGeom>
            <a:gradFill>
              <a:gsLst>
                <a:gs pos="0">
                  <a:srgbClr val="C86B1D"/>
                </a:gs>
                <a:gs pos="80000">
                  <a:srgbClr val="FF8D25"/>
                </a:gs>
                <a:gs pos="100000">
                  <a:srgbClr val="FF8D22"/>
                </a:gs>
              </a:gsLst>
              <a:lin ang="16200000" scaled="0"/>
            </a:gradFill>
            <a:ln>
              <a:noFill/>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8"/>
            <p:cNvSpPr txBox="1"/>
            <p:nvPr/>
          </p:nvSpPr>
          <p:spPr>
            <a:xfrm>
              <a:off x="121258" y="3791030"/>
              <a:ext cx="585484" cy="585484"/>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lt1"/>
                </a:buClr>
                <a:buSzPts val="4400"/>
                <a:buFont typeface="Calibri"/>
                <a:buNone/>
              </a:pPr>
              <a:r>
                <a:rPr b="0" i="0" lang="en-US" sz="4400" u="none" cap="none" strike="noStrike">
                  <a:solidFill>
                    <a:schemeClr val="lt1"/>
                  </a:solidFill>
                  <a:latin typeface="Calibri"/>
                  <a:ea typeface="Calibri"/>
                  <a:cs typeface="Calibri"/>
                  <a:sym typeface="Calibri"/>
                </a:rPr>
                <a:t>3</a:t>
              </a:r>
              <a:endParaRPr/>
            </a:p>
          </p:txBody>
        </p:sp>
        <p:sp>
          <p:nvSpPr>
            <p:cNvPr id="182" name="Google Shape;182;p8"/>
            <p:cNvSpPr/>
            <p:nvPr/>
          </p:nvSpPr>
          <p:spPr>
            <a:xfrm rot="5400000">
              <a:off x="4309440" y="1426192"/>
              <a:ext cx="985320" cy="7617000"/>
            </a:xfrm>
            <a:prstGeom prst="round2SameRect">
              <a:avLst>
                <a:gd fmla="val 16667" name="adj1"/>
                <a:gd fmla="val 0" name="adj2"/>
              </a:avLst>
            </a:prstGeom>
            <a:solidFill>
              <a:srgbClr val="FBDCCE">
                <a:alpha val="89803"/>
              </a:srgbClr>
            </a:solidFill>
            <a:ln cap="flat" cmpd="sng" w="9525">
              <a:solidFill>
                <a:srgbClr val="FBDCCE">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8"/>
            <p:cNvSpPr txBox="1"/>
            <p:nvPr/>
          </p:nvSpPr>
          <p:spPr>
            <a:xfrm>
              <a:off x="993601" y="4790131"/>
              <a:ext cx="7568901" cy="889122"/>
            </a:xfrm>
            <a:prstGeom prst="rect">
              <a:avLst/>
            </a:prstGeom>
            <a:noFill/>
            <a:ln>
              <a:noFill/>
            </a:ln>
          </p:spPr>
          <p:txBody>
            <a:bodyPr anchorCtr="0" anchor="ctr" bIns="116825" lIns="175250" spcFirstLastPara="1" rIns="175250" wrap="square" tIns="116825">
              <a:noAutofit/>
            </a:bodyPr>
            <a:lstStyle/>
            <a:p>
              <a:pPr indent="0" lvl="0" marL="0" marR="0" rtl="0" algn="l">
                <a:lnSpc>
                  <a:spcPct val="90000"/>
                </a:lnSpc>
                <a:spcBef>
                  <a:spcPts val="0"/>
                </a:spcBef>
                <a:spcAft>
                  <a:spcPts val="0"/>
                </a:spcAft>
                <a:buClr>
                  <a:schemeClr val="dk1"/>
                </a:buClr>
                <a:buSzPts val="4600"/>
                <a:buFont typeface="Calibri"/>
                <a:buNone/>
              </a:pPr>
              <a:r>
                <a:rPr b="0" i="0" lang="en-US" sz="4600" u="none" cap="none" strike="noStrike">
                  <a:solidFill>
                    <a:schemeClr val="dk1"/>
                  </a:solidFill>
                  <a:latin typeface="Calibri"/>
                  <a:ea typeface="Calibri"/>
                  <a:cs typeface="Calibri"/>
                  <a:sym typeface="Calibri"/>
                </a:rPr>
                <a:t>Khái niệm an toàn thông tin</a:t>
              </a:r>
              <a:endParaRPr/>
            </a:p>
          </p:txBody>
        </p:sp>
        <p:sp>
          <p:nvSpPr>
            <p:cNvPr id="184" name="Google Shape;184;p8"/>
            <p:cNvSpPr/>
            <p:nvPr/>
          </p:nvSpPr>
          <p:spPr>
            <a:xfrm>
              <a:off x="0" y="4820692"/>
              <a:ext cx="828000" cy="828000"/>
            </a:xfrm>
            <a:prstGeom prst="ellipse">
              <a:avLst/>
            </a:prstGeom>
            <a:gradFill>
              <a:gsLst>
                <a:gs pos="0">
                  <a:srgbClr val="C86B1D"/>
                </a:gs>
                <a:gs pos="80000">
                  <a:srgbClr val="FF8D25"/>
                </a:gs>
                <a:gs pos="100000">
                  <a:srgbClr val="FF8D22"/>
                </a:gs>
              </a:gsLst>
              <a:lin ang="16200000" scaled="0"/>
            </a:gradFill>
            <a:ln>
              <a:noFill/>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8"/>
            <p:cNvSpPr txBox="1"/>
            <p:nvPr/>
          </p:nvSpPr>
          <p:spPr>
            <a:xfrm>
              <a:off x="121258" y="4941950"/>
              <a:ext cx="585484" cy="585484"/>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lt1"/>
                </a:buClr>
                <a:buSzPts val="4400"/>
                <a:buFont typeface="Calibri"/>
                <a:buNone/>
              </a:pPr>
              <a:r>
                <a:rPr b="0" i="0" lang="en-US" sz="4400" u="none" cap="none" strike="noStrike">
                  <a:solidFill>
                    <a:schemeClr val="lt1"/>
                  </a:solidFill>
                  <a:latin typeface="Calibri"/>
                  <a:ea typeface="Calibri"/>
                  <a:cs typeface="Calibri"/>
                  <a:sym typeface="Calibri"/>
                </a:rPr>
                <a:t>4</a:t>
              </a:r>
              <a:endParaRPr/>
            </a:p>
          </p:txBody>
        </p:sp>
      </p:grpSp>
    </p:spTree>
  </p:cSld>
  <p:clrMapOvr>
    <a:masterClrMapping/>
  </p:clrMapOvr>
  <mc:AlternateContent>
    <mc:Choice Requires="p14">
      <p:transition spd="slow" p14:dur="1400">
        <p14:rippl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9"/>
          <p:cNvSpPr txBox="1"/>
          <p:nvPr>
            <p:ph idx="1" type="body"/>
          </p:nvPr>
        </p:nvSpPr>
        <p:spPr>
          <a:xfrm>
            <a:off x="0" y="685800"/>
            <a:ext cx="9144000" cy="6172200"/>
          </a:xfrm>
          <a:prstGeom prst="rect">
            <a:avLst/>
          </a:prstGeom>
          <a:noFill/>
          <a:ln>
            <a:noFill/>
          </a:ln>
        </p:spPr>
        <p:txBody>
          <a:bodyPr anchorCtr="0" anchor="t" bIns="45700" lIns="91425" spcFirstLastPara="1" rIns="91425" wrap="square" tIns="45700">
            <a:normAutofit/>
          </a:bodyPr>
          <a:lstStyle/>
          <a:p>
            <a:pPr indent="-342900" lvl="0" marL="342900" rtl="0" algn="l">
              <a:lnSpc>
                <a:spcPct val="114000"/>
              </a:lnSpc>
              <a:spcBef>
                <a:spcPts val="0"/>
              </a:spcBef>
              <a:spcAft>
                <a:spcPts val="0"/>
              </a:spcAft>
              <a:buClr>
                <a:schemeClr val="dk1"/>
              </a:buClr>
              <a:buSzPts val="3600"/>
              <a:buFont typeface="Noto Sans Symbols"/>
              <a:buChar char="❑"/>
            </a:pPr>
            <a:r>
              <a:rPr lang="en-US"/>
              <a:t>2010: Sâu Stuxnet  </a:t>
            </a:r>
            <a:endParaRPr/>
          </a:p>
        </p:txBody>
      </p:sp>
      <p:sp>
        <p:nvSpPr>
          <p:cNvPr id="192" name="Google Shape;192;p9"/>
          <p:cNvSpPr txBox="1"/>
          <p:nvPr>
            <p:ph type="title"/>
          </p:nvPr>
        </p:nvSpPr>
        <p:spPr>
          <a:xfrm>
            <a:off x="0" y="-27384"/>
            <a:ext cx="9144000" cy="71318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Arial Narrow"/>
              <a:buNone/>
            </a:pPr>
            <a:r>
              <a:rPr lang="en-US"/>
              <a:t>Sự kiện an ninh mạng gần đây</a:t>
            </a:r>
            <a:endParaRPr/>
          </a:p>
        </p:txBody>
      </p:sp>
      <p:sp>
        <p:nvSpPr>
          <p:cNvPr id="193" name="Google Shape;193;p9"/>
          <p:cNvSpPr txBox="1"/>
          <p:nvPr>
            <p:ph idx="12" type="sldNum"/>
          </p:nvPr>
        </p:nvSpPr>
        <p:spPr>
          <a:xfrm>
            <a:off x="8532440" y="6237312"/>
            <a:ext cx="611560" cy="617488"/>
          </a:xfrm>
          <a:prstGeom prst="rect">
            <a:avLst/>
          </a:prstGeom>
          <a:noFill/>
          <a:ln>
            <a:noFill/>
          </a:ln>
        </p:spPr>
        <p:txBody>
          <a:bodyPr anchorCtr="1" anchor="ctr" bIns="0" lIns="0" spcFirstLastPara="1" rIns="0" wrap="square" tIns="0">
            <a:noAutofit/>
          </a:bodyPr>
          <a:lstStyle/>
          <a:p>
            <a:pPr indent="0" lvl="0" marL="0" rtl="0" algn="ctr">
              <a:spcBef>
                <a:spcPts val="0"/>
              </a:spcBef>
              <a:spcAft>
                <a:spcPts val="0"/>
              </a:spcAft>
              <a:buNone/>
            </a:pPr>
            <a:fld id="{00000000-1234-1234-1234-123412341234}" type="slidenum">
              <a:rPr lang="en-US"/>
              <a:t>‹#›</a:t>
            </a:fld>
            <a:endParaRPr/>
          </a:p>
        </p:txBody>
      </p:sp>
      <p:pic>
        <p:nvPicPr>
          <p:cNvPr id="194" name="Google Shape;194;p9"/>
          <p:cNvPicPr preferRelativeResize="0"/>
          <p:nvPr/>
        </p:nvPicPr>
        <p:blipFill rotWithShape="1">
          <a:blip r:embed="rId3">
            <a:alphaModFix/>
          </a:blip>
          <a:srcRect b="0" l="0" r="0" t="0"/>
          <a:stretch/>
        </p:blipFill>
        <p:spPr>
          <a:xfrm>
            <a:off x="76200" y="1524000"/>
            <a:ext cx="8991600" cy="3915491"/>
          </a:xfrm>
          <a:prstGeom prst="rect">
            <a:avLst/>
          </a:prstGeom>
          <a:noFill/>
          <a:ln>
            <a:noFill/>
          </a:ln>
        </p:spPr>
      </p:pic>
    </p:spTree>
  </p:cSld>
  <p:clrMapOvr>
    <a:masterClrMapping/>
  </p:clrMapOvr>
  <p:transition spd="slow" p14:dur="1600">
    <p:blinds dir="vert"/>
  </p:transition>
</p:sld>
</file>

<file path=ppt/theme/theme1.xml><?xml version="1.0" encoding="utf-8"?>
<a:theme xmlns:a="http://schemas.openxmlformats.org/drawingml/2006/main" xmlns:r="http://schemas.openxmlformats.org/officeDocument/2006/relationships" name="Slide bài giảng">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 bài giảng">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2016-09-04T02:02:16Z</dcterms:created>
  <dc:creator>Nguyen Tuan Anh</dc:creator>
</cp:coreProperties>
</file>